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1" r:id="rId4"/>
    <p:sldId id="274" r:id="rId5"/>
    <p:sldId id="276" r:id="rId6"/>
    <p:sldId id="275" r:id="rId7"/>
    <p:sldId id="264" r:id="rId8"/>
    <p:sldId id="277" r:id="rId9"/>
    <p:sldId id="278" r:id="rId10"/>
    <p:sldId id="27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0" autoAdjust="0"/>
  </p:normalViewPr>
  <p:slideViewPr>
    <p:cSldViewPr snapToGrid="0" snapToObjects="1">
      <p:cViewPr>
        <p:scale>
          <a:sx n="70" d="100"/>
          <a:sy n="70" d="100"/>
        </p:scale>
        <p:origin x="-1290" y="48"/>
      </p:cViewPr>
      <p:guideLst>
        <p:guide orient="horz" pos="867"/>
        <p:guide pos="3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vod\Documents\PHD\Literature\Non-domestic%20Buildings\DCLG%20(2005b)%20Table%202.2%20Total%20floor%20space%20by%20region%20and%20age%20for%20each%20bulk%20clas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2.6294512498827322E-2"/>
                  <c:y val="-2.96788631660496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1214042956065455E-2"/>
                  <c:y val="-0.106265386062378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0300958038728531"/>
                  <c:y val="-3.49304714373955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Transport 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2554082120560287"/>
                  <c:y val="-5.57815746798290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006050833802632"/>
                  <c:y val="-9.07937626007611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5.4463044556412481E-2"/>
                  <c:y val="6.4749547059825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7809821675813179E-2"/>
                  <c:y val="3.64579833608640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Commercial offices</c:v>
                </c:pt>
                <c:pt idx="1">
                  <c:v>Retail</c:v>
                </c:pt>
                <c:pt idx="2">
                  <c:v>Warehouses </c:v>
                </c:pt>
                <c:pt idx="3">
                  <c:v>Hotels and catering</c:v>
                </c:pt>
                <c:pt idx="4">
                  <c:v>Transport and communication </c:v>
                </c:pt>
                <c:pt idx="5">
                  <c:v>Sport and leisure</c:v>
                </c:pt>
                <c:pt idx="6">
                  <c:v>Education</c:v>
                </c:pt>
                <c:pt idx="7">
                  <c:v>Health</c:v>
                </c:pt>
                <c:pt idx="8">
                  <c:v>Government</c:v>
                </c:pt>
                <c:pt idx="9">
                  <c:v>Other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</c:v>
                </c:pt>
                <c:pt idx="1">
                  <c:v>19</c:v>
                </c:pt>
                <c:pt idx="2">
                  <c:v>9</c:v>
                </c:pt>
                <c:pt idx="3">
                  <c:v>17</c:v>
                </c:pt>
                <c:pt idx="4">
                  <c:v>1</c:v>
                </c:pt>
                <c:pt idx="5">
                  <c:v>4</c:v>
                </c:pt>
                <c:pt idx="6">
                  <c:v>13</c:v>
                </c:pt>
                <c:pt idx="7">
                  <c:v>5</c:v>
                </c:pt>
                <c:pt idx="8">
                  <c:v>6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17742782152231E-2"/>
                  <c:y val="7.67133275007290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4073709536307961E-2"/>
                  <c:y val="-0.125070720326625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077165354330708"/>
                  <c:y val="-4.2083333333333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120669291338583"/>
                  <c:y val="-4.7370589093030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151574803149605E-2"/>
                  <c:y val="-0.115944517351997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3502624671916013E-2"/>
                  <c:y val="9.612860892388451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(chart!$D$4,chart!$E$4,chart!$F$4,chart!$G$4,chart!$H$4,chart!$N$4,chart!$O$4)</c:f>
              <c:strCache>
                <c:ptCount val="7"/>
                <c:pt idx="0">
                  <c:v>Pre 1940</c:v>
                </c:pt>
                <c:pt idx="1">
                  <c:v>1940-70</c:v>
                </c:pt>
                <c:pt idx="2">
                  <c:v>1971-80</c:v>
                </c:pt>
                <c:pt idx="3">
                  <c:v>1981-90</c:v>
                </c:pt>
                <c:pt idx="4">
                  <c:v>1991-2000</c:v>
                </c:pt>
                <c:pt idx="5">
                  <c:v>1991-2003</c:v>
                </c:pt>
                <c:pt idx="6">
                  <c:v>Unknown Age</c:v>
                </c:pt>
              </c:strCache>
            </c:strRef>
          </c:cat>
          <c:val>
            <c:numRef>
              <c:f>(chart!$D$8,chart!$E$8,chart!$F$8,chart!$G$8,chart!$H$8,chart!$N$8,chart!$O$8)</c:f>
              <c:numCache>
                <c:formatCode>#,##0</c:formatCode>
                <c:ptCount val="7"/>
                <c:pt idx="0">
                  <c:v>27699.285820000001</c:v>
                </c:pt>
                <c:pt idx="1">
                  <c:v>18154.390660000001</c:v>
                </c:pt>
                <c:pt idx="2">
                  <c:v>10943.642899999999</c:v>
                </c:pt>
                <c:pt idx="3">
                  <c:v>16943.175969859702</c:v>
                </c:pt>
                <c:pt idx="4">
                  <c:v>14632.060510000001</c:v>
                </c:pt>
                <c:pt idx="5">
                  <c:v>19872.39172</c:v>
                </c:pt>
                <c:pt idx="6">
                  <c:v>5759.8119949026004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2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9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1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8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B128-8AE6-2449-AD1C-7C44B489EA3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DAB6-3987-CE47-89B8-D5DF387E5C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36295" y="0"/>
            <a:ext cx="6012000" cy="1080000"/>
          </a:xfrm>
          <a:prstGeom prst="rect">
            <a:avLst/>
          </a:prstGeom>
          <a:solidFill>
            <a:srgbClr val="66CC3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8600" y="152400"/>
            <a:ext cx="2209800" cy="881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02450" y="673100"/>
            <a:ext cx="2043906" cy="2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31F4-4C93-104F-98DB-64330A9A8FD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3065-3AAC-0E41-AE4A-D7A2BE932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20000" y="0"/>
            <a:ext cx="7560000" cy="540000"/>
          </a:xfrm>
          <a:prstGeom prst="rect">
            <a:avLst/>
          </a:prstGeom>
          <a:solidFill>
            <a:srgbClr val="66CC33"/>
          </a:solidFill>
          <a:ln w="952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400" y="120900"/>
            <a:ext cx="1054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39900" y="216000"/>
            <a:ext cx="2043906" cy="2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emf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5775" y="1927000"/>
            <a:ext cx="7920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b="0" i="0" dirty="0" smtClean="0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LOLO Conference 2016</a:t>
            </a:r>
            <a:endParaRPr lang="en-US" sz="3000" b="0" i="0" dirty="0" smtClean="0">
              <a:solidFill>
                <a:srgbClr val="5C9F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0" y="2954864"/>
            <a:ext cx="7920000" cy="61555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RETROFIT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POST-WAR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OFFICE BUILDINGS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000" y="4140000"/>
            <a:ext cx="7920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ÖZLEM DURAN</a:t>
            </a:r>
            <a:endParaRPr lang="en-US" sz="2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6000" y="4538135"/>
            <a:ext cx="7774200" cy="1588"/>
          </a:xfrm>
          <a:prstGeom prst="line">
            <a:avLst/>
          </a:prstGeom>
          <a:noFill/>
          <a:ln w="12700" cap="flat" cmpd="sng" algn="ctr">
            <a:solidFill>
              <a:srgbClr val="8E9398"/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58675" y="5704966"/>
            <a:ext cx="7774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 June 2016</a:t>
            </a:r>
            <a:endParaRPr lang="en-US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73100"/>
            <a:ext cx="2247900" cy="317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999" y="4757963"/>
            <a:ext cx="8551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Supervisors: Simon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Taylor,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Kevin J.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Lomas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London–Loughborough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LoLo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Centre for Doctoral Training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Loughborough University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71685" y="1523732"/>
            <a:ext cx="52920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Dealing with the uncertainties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correct assumptions </a:t>
            </a: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Justification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let the program to lead you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63516" y="181637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91508" y="1536917"/>
            <a:ext cx="4504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938"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very good literature review</a:t>
            </a:r>
          </a:p>
          <a:p>
            <a:pPr marL="646938"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with industry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63516" y="27210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79164" y="2420966"/>
            <a:ext cx="4491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938"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63516" y="32251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91508" y="2865064"/>
            <a:ext cx="4491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938"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down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30476" y="3364443"/>
            <a:ext cx="4491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938" lvl="1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Deepen the knowledge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63516" y="37291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209285" y="4327881"/>
            <a:ext cx="8462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Realistic model; ex: limiting thermal discomfort window openings</a:t>
            </a: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level comfort value; a new approach</a:t>
            </a:r>
          </a:p>
          <a:p>
            <a:pPr marL="98983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Enriched cost evaluation; discussion in progress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23875" y="4102256"/>
            <a:ext cx="82519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3875" y="964937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CHALLENGES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54865" y="226542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75" y="1612472"/>
            <a:ext cx="6306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</a:t>
            </a:r>
            <a:r>
              <a:rPr lang="en-GB" sz="2000" b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r>
              <a:rPr lang="en-GB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making 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1" indent="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post-war office buildings</a:t>
            </a:r>
            <a:r>
              <a:rPr lang="en-GB" sz="2000" b="0" baseline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(1945 ̴1980)</a:t>
            </a:r>
            <a:r>
              <a:rPr lang="en-GB" sz="2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applying 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energy simulations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building models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</a:t>
            </a:r>
            <a:r>
              <a:rPr lang="en-GB" sz="2000" b="0" kern="12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guidance </a:t>
            </a:r>
            <a:r>
              <a:rPr lang="en-GB" sz="2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ptimising;	</a:t>
            </a:r>
          </a:p>
          <a:p>
            <a:pPr marL="3294716" marR="0" lvl="3" indent="-34290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GB" sz="2000" b="0" baseline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reduction</a:t>
            </a:r>
          </a:p>
          <a:p>
            <a:pPr marL="3294716" marR="0" lvl="3" indent="-34290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0" baseline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comfort</a:t>
            </a:r>
          </a:p>
          <a:p>
            <a:pPr marL="3294716" marR="0" lvl="3" indent="-342900" algn="l" defTabSz="147611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0" baseline="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b="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5" y="959401"/>
            <a:ext cx="2204132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 b="1"/>
            </a:lvl1pPr>
          </a:lstStyle>
          <a:p>
            <a:r>
              <a:rPr lang="tr-TR" sz="2000" dirty="0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2000" dirty="0">
              <a:solidFill>
                <a:srgbClr val="5C9F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93494" y="6315800"/>
            <a:ext cx="9144000" cy="268139"/>
          </a:xfrm>
        </p:spPr>
        <p:txBody>
          <a:bodyPr/>
          <a:lstStyle/>
          <a:p>
            <a:r>
              <a:rPr lang="en-IN" smtClean="0">
                <a:latin typeface="Arial" panose="020B0604020202020204" pitchFamily="34" charset="0"/>
                <a:cs typeface="Arial" panose="020B0604020202020204" pitchFamily="34" charset="0"/>
              </a:rPr>
              <a:t>IBPSA Building Simulation Conference , Hyderabad, India, Dec. 7-9, 2015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3900" y="3342525"/>
            <a:ext cx="3684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 bmk="_Toc39302367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UK commercial and public sector energy consumption by sub-sector for 2000 (Pout et al. 2002).</a:t>
            </a:r>
            <a:endParaRPr kumimoji="0" lang="en-GB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3901" y="6108147"/>
            <a:ext cx="3452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bmk="_Toc393023678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Total floor area percentage of age profiles of office buildings in UK (DCLG, 2005b)</a:t>
            </a:r>
            <a:r>
              <a:rPr lang="en-GB" altLang="en-US" sz="1200" dirty="0" bmk="_Toc393023675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9104822"/>
              </p:ext>
            </p:extLst>
          </p:nvPr>
        </p:nvGraphicFramePr>
        <p:xfrm>
          <a:off x="488506" y="1195533"/>
          <a:ext cx="3646625" cy="216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6339127"/>
              </p:ext>
            </p:extLst>
          </p:nvPr>
        </p:nvGraphicFramePr>
        <p:xfrm>
          <a:off x="513904" y="4034699"/>
          <a:ext cx="3452774" cy="20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93870" y="1198074"/>
            <a:ext cx="449860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 smtClean="0" bmk="_Toc393023675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Total energy use in buildings 47%</a:t>
            </a:r>
          </a:p>
          <a:p>
            <a:pPr marL="342900" marR="0" lvl="0" indent="-3429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 smtClean="0" bmk="_Toc39302367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Replacement rate 2%</a:t>
            </a:r>
          </a:p>
          <a:p>
            <a:pPr marL="342900" marR="0" lvl="0" indent="-3429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 smtClean="0" bmk="_Toc393023675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Post-war nondomestic buildings </a:t>
            </a:r>
          </a:p>
          <a:p>
            <a:pPr marR="0" lvl="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000" dirty="0" smtClean="0" bmk="_Toc393023675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1945-1985</a:t>
            </a:r>
          </a:p>
          <a:p>
            <a:pPr marL="342900" marR="0" lvl="0" indent="-3429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 smtClean="0" bmk="_Toc39302367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Diversity in built form and activity </a:t>
            </a:r>
          </a:p>
          <a:p>
            <a:pPr marL="342900" marR="0" lvl="0" indent="-3429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 smtClean="0" bmk="_Toc393023675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Typical characteristic in architecture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5" y="6237312"/>
            <a:ext cx="1368153" cy="58464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92" y="6204368"/>
            <a:ext cx="1740024" cy="6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3875" y="949325"/>
            <a:ext cx="2204132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88" y="764705"/>
            <a:ext cx="3300108" cy="218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58888" y="3135632"/>
            <a:ext cx="4085112" cy="340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effectLst/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Harvest House Offices 1960 Slater &amp; </a:t>
            </a:r>
            <a:r>
              <a:rPr lang="en-GB" sz="1400" dirty="0" err="1" smtClean="0">
                <a:effectLst/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Havard</a:t>
            </a:r>
            <a:endParaRPr lang="en-GB" sz="1400" dirty="0">
              <a:effectLst/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7" name="Picture 12" descr="http://www.barbourproductsearch.info/Birmingham%20university-file023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b="16098"/>
          <a:stretch>
            <a:fillRect/>
          </a:stretch>
        </p:blipFill>
        <p:spPr bwMode="auto">
          <a:xfrm>
            <a:off x="560389" y="764704"/>
            <a:ext cx="3233704" cy="21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0388" y="2882240"/>
            <a:ext cx="3735161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 sz="2000"/>
            </a:lvl1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Birmingham Uni. Minerals and Physical Metallurgy Building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1957-62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viewfinder.english-heritage.org.uk/gallery/450/dp0/dp05920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7683" r="9555" b="24695"/>
          <a:stretch/>
        </p:blipFill>
        <p:spPr bwMode="auto">
          <a:xfrm>
            <a:off x="560388" y="3604996"/>
            <a:ext cx="3735161" cy="1902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b="8193"/>
          <a:stretch/>
        </p:blipFill>
        <p:spPr>
          <a:xfrm>
            <a:off x="5058888" y="3605981"/>
            <a:ext cx="3047838" cy="1901487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34195" y="5507469"/>
            <a:ext cx="3752605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Pilkington Brothers Head Office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Maxwell Fry 1960-64  </a:t>
            </a:r>
            <a:r>
              <a:rPr lang="en-GB" sz="14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LISTED</a:t>
            </a:r>
            <a:endParaRPr lang="en-GB" sz="1400" dirty="0">
              <a:effectLst/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60389" y="5507469"/>
            <a:ext cx="3752605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Bank of Scotland Head Office, Basil Spence    1956 </a:t>
            </a:r>
            <a:r>
              <a:rPr lang="en-GB" sz="14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LISTED</a:t>
            </a:r>
            <a:endParaRPr lang="en-GB" sz="1400" dirty="0">
              <a:effectLst/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5" y="6237312"/>
            <a:ext cx="1368153" cy="58464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92" y="6204368"/>
            <a:ext cx="1740024" cy="6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c1.staticflickr.com/1/170/458002927_2c52c7112f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4"/>
          <a:stretch/>
        </p:blipFill>
        <p:spPr bwMode="auto">
          <a:xfrm>
            <a:off x="556082" y="1566372"/>
            <a:ext cx="2807648" cy="1228283"/>
          </a:xfrm>
          <a:prstGeom prst="rect">
            <a:avLst/>
          </a:prstGeom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http://s0.geograph.org.uk/geophotos/02/08/35/2083572_55945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2411" r="8195" b="24260"/>
          <a:stretch>
            <a:fillRect/>
          </a:stretch>
        </p:blipFill>
        <p:spPr bwMode="auto">
          <a:xfrm>
            <a:off x="556082" y="2862517"/>
            <a:ext cx="2807648" cy="1228283"/>
          </a:xfrm>
          <a:prstGeom prst="rect">
            <a:avLst/>
          </a:prstGeom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84059" y="2046909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938" lvl="1" indent="0">
              <a:buFont typeface="Arial"/>
              <a:buNone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8983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consumption</a:t>
            </a:r>
          </a:p>
          <a:p>
            <a:pPr marL="98983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Unregulated toxic materials</a:t>
            </a:r>
          </a:p>
          <a:p>
            <a:pPr marL="98983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discomfort</a:t>
            </a:r>
          </a:p>
          <a:p>
            <a:pPr marL="98983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Aesthetical</a:t>
            </a:r>
            <a:r>
              <a:rPr lang="en-GB" sz="2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  <a:endParaRPr lang="en-GB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r="15363"/>
          <a:stretch/>
        </p:blipFill>
        <p:spPr bwMode="auto">
          <a:xfrm>
            <a:off x="3995936" y="4509120"/>
            <a:ext cx="2143822" cy="1440159"/>
          </a:xfrm>
          <a:prstGeom prst="rect">
            <a:avLst/>
          </a:prstGeom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4202" r="6626" b="4202"/>
          <a:stretch/>
        </p:blipFill>
        <p:spPr bwMode="auto">
          <a:xfrm>
            <a:off x="6352020" y="4509121"/>
            <a:ext cx="1875970" cy="1440159"/>
          </a:xfrm>
          <a:prstGeom prst="rect">
            <a:avLst/>
          </a:prstGeom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2" descr="http://www.barbourproductsearch.info/Birmingham%20university-file023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b="16098"/>
          <a:stretch>
            <a:fillRect/>
          </a:stretch>
        </p:blipFill>
        <p:spPr bwMode="auto">
          <a:xfrm>
            <a:off x="556082" y="4158661"/>
            <a:ext cx="2807648" cy="1228283"/>
          </a:xfrm>
          <a:prstGeom prst="rect">
            <a:avLst/>
          </a:prstGeom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71552" y="5665533"/>
            <a:ext cx="328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daylit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storeys</a:t>
            </a:r>
            <a:endParaRPr lang="en-U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14543" y="13267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6938" lvl="1" indent="0">
              <a:buFont typeface="Arial"/>
              <a:buNone/>
            </a:pP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type plan </a:t>
            </a:r>
            <a:endParaRPr lang="en-GB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6938" lvl="1" indent="0">
              <a:buFont typeface="Arial"/>
              <a:buNone/>
            </a:pPr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</a:t>
            </a:r>
            <a:endParaRPr lang="en-GB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6938" lvl="1" indent="0">
              <a:buFont typeface="Arial"/>
              <a:buNone/>
            </a:pPr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Daylighting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- jEPlus.or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24" y="3773074"/>
            <a:ext cx="464638" cy="4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736" l="3846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" r="12011" b="17424"/>
          <a:stretch/>
        </p:blipFill>
        <p:spPr bwMode="auto">
          <a:xfrm>
            <a:off x="7044717" y="3829967"/>
            <a:ext cx="669173" cy="4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http://www.iesd.dmu.ac.uk/~adopt/wiki/lib/exe/fetch.php?media=designbuilder-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466" r="22190">
                        <a14:foregroundMark x1="17669" y1="74000" x2="17669" y2="74000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344"/>
          <a:stretch/>
        </p:blipFill>
        <p:spPr bwMode="auto">
          <a:xfrm>
            <a:off x="6352020" y="3829967"/>
            <a:ext cx="582830" cy="4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6175" y="6237312"/>
            <a:ext cx="1368153" cy="584642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92" y="6204368"/>
            <a:ext cx="1740024" cy="6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3875" y="949325"/>
            <a:ext cx="2204132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EXEMPLAR</a:t>
            </a:r>
          </a:p>
        </p:txBody>
      </p:sp>
    </p:spTree>
    <p:extLst>
      <p:ext uri="{BB962C8B-B14F-4D97-AF65-F5344CB8AC3E}">
        <p14:creationId xmlns:p14="http://schemas.microsoft.com/office/powerpoint/2010/main" val="2239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045" y="3489429"/>
            <a:ext cx="3260307" cy="40011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indent="0" algn="l" defTabSz="1475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Heating Energy Reduction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9257" y="4463132"/>
            <a:ext cx="3242095" cy="400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Passive Cooling Energy</a:t>
            </a:r>
            <a:endParaRPr lang="en-GB" sz="20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145328" y="4267387"/>
            <a:ext cx="3624190" cy="2473981"/>
            <a:chOff x="1552" y="16025"/>
            <a:chExt cx="18801" cy="14640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552" y="25361"/>
              <a:ext cx="18801" cy="5304"/>
              <a:chOff x="0" y="0"/>
              <a:chExt cx="18800" cy="5304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044" cy="5304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0" i="0" u="none" strike="noStrike" cap="none" normalizeH="0" baseline="0" noProof="0" dirty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Mixed mode ventilation </a:t>
                </a:r>
              </a:p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0" i="0" u="none" strike="noStrike" cap="none" normalizeH="0" baseline="0" noProof="0" dirty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+ Heat recovery </a:t>
                </a:r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13638" y="0"/>
                <a:ext cx="5162" cy="5304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No</a:t>
                </a:r>
              </a:p>
            </p:txBody>
          </p:sp>
        </p:grp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1552" y="16025"/>
              <a:ext cx="18618" cy="2161"/>
              <a:chOff x="0" y="3776"/>
              <a:chExt cx="18616" cy="2160"/>
            </a:xfrm>
          </p:grpSpPr>
          <p:sp>
            <p:nvSpPr>
              <p:cNvPr id="17" name="Rectangle 59"/>
              <p:cNvSpPr>
                <a:spLocks noChangeArrowheads="1"/>
              </p:cNvSpPr>
              <p:nvPr userDrawn="1"/>
            </p:nvSpPr>
            <p:spPr bwMode="auto">
              <a:xfrm>
                <a:off x="0" y="3777"/>
                <a:ext cx="12044" cy="2159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Blinds</a:t>
                </a:r>
              </a:p>
            </p:txBody>
          </p:sp>
          <p:sp>
            <p:nvSpPr>
              <p:cNvPr id="18" name="Rectangle 81"/>
              <p:cNvSpPr>
                <a:spLocks noChangeArrowheads="1"/>
              </p:cNvSpPr>
              <p:nvPr userDrawn="1"/>
            </p:nvSpPr>
            <p:spPr bwMode="auto">
              <a:xfrm>
                <a:off x="13638" y="3776"/>
                <a:ext cx="4978" cy="216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dirty="0" err="1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No</a:t>
                </a:r>
                <a:endParaRPr kumimoji="0" lang="de-DE" alt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552" y="19005"/>
              <a:ext cx="18801" cy="2160"/>
              <a:chOff x="0" y="2443"/>
              <a:chExt cx="18800" cy="2160"/>
            </a:xfrm>
          </p:grpSpPr>
          <p:sp>
            <p:nvSpPr>
              <p:cNvPr id="15" name="Rectangle 60"/>
              <p:cNvSpPr>
                <a:spLocks noChangeArrowheads="1"/>
              </p:cNvSpPr>
              <p:nvPr/>
            </p:nvSpPr>
            <p:spPr bwMode="auto">
              <a:xfrm>
                <a:off x="0" y="2443"/>
                <a:ext cx="12044" cy="2159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dirty="0" err="1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Overhang</a:t>
                </a:r>
                <a:endParaRPr kumimoji="0" lang="de-DE" alt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31"/>
              <p:cNvSpPr>
                <a:spLocks noChangeArrowheads="1"/>
              </p:cNvSpPr>
              <p:nvPr/>
            </p:nvSpPr>
            <p:spPr bwMode="auto">
              <a:xfrm>
                <a:off x="13638" y="2443"/>
                <a:ext cx="5162" cy="216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No</a:t>
                </a:r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552" y="22169"/>
              <a:ext cx="18618" cy="2161"/>
              <a:chOff x="0" y="1121"/>
              <a:chExt cx="18618" cy="2160"/>
            </a:xfrm>
          </p:grpSpPr>
          <p:sp>
            <p:nvSpPr>
              <p:cNvPr id="13" name="Rectangle 143"/>
              <p:cNvSpPr>
                <a:spLocks noChangeArrowheads="1"/>
              </p:cNvSpPr>
              <p:nvPr/>
            </p:nvSpPr>
            <p:spPr bwMode="auto">
              <a:xfrm>
                <a:off x="0" y="1121"/>
                <a:ext cx="12045" cy="2159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Night ventilation</a:t>
                </a:r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/>
            </p:nvSpPr>
            <p:spPr bwMode="auto">
              <a:xfrm>
                <a:off x="13639" y="1121"/>
                <a:ext cx="4979" cy="216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defTabSz="4572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en-US" sz="2000" b="0" i="0" u="none" strike="noStrike" cap="none" normalizeH="0" baseline="0" dirty="0" err="1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No</a:t>
                </a:r>
                <a:endParaRPr kumimoji="0" lang="de-DE" alt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212970" y="2520492"/>
            <a:ext cx="2303563" cy="400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4099" y="1976244"/>
            <a:ext cx="2303563" cy="400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Data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000082" y="1914734"/>
            <a:ext cx="1584176" cy="274516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49161" y="1914734"/>
            <a:ext cx="1584176" cy="274516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2050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00081" y="1338670"/>
            <a:ext cx="1687669" cy="274516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Islington 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166035" y="1358814"/>
            <a:ext cx="1894840" cy="274516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noProof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Heathrow</a:t>
            </a: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5145328" y="3521989"/>
            <a:ext cx="1542423" cy="334991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PART L </a:t>
            </a: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7312980" y="3521989"/>
            <a:ext cx="1637731" cy="33905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ENERPHIT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28351" y="1626702"/>
            <a:ext cx="1133508" cy="15595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861859" y="1643940"/>
            <a:ext cx="1179390" cy="13872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5" idx="0"/>
          </p:cNvCxnSpPr>
          <p:nvPr/>
        </p:nvCxnSpPr>
        <p:spPr>
          <a:xfrm>
            <a:off x="6861859" y="1782657"/>
            <a:ext cx="1179390" cy="13207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4" idx="0"/>
          </p:cNvCxnSpPr>
          <p:nvPr/>
        </p:nvCxnSpPr>
        <p:spPr>
          <a:xfrm flipV="1">
            <a:off x="5792170" y="1796337"/>
            <a:ext cx="1069689" cy="1183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8" idx="2"/>
          </p:cNvCxnSpPr>
          <p:nvPr/>
        </p:nvCxnSpPr>
        <p:spPr>
          <a:xfrm>
            <a:off x="5791498" y="2850838"/>
            <a:ext cx="1123002" cy="4344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30" idx="2"/>
          </p:cNvCxnSpPr>
          <p:nvPr/>
        </p:nvCxnSpPr>
        <p:spPr>
          <a:xfrm flipV="1">
            <a:off x="6914500" y="2837345"/>
            <a:ext cx="1175591" cy="46424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913175" y="3272503"/>
            <a:ext cx="0" cy="34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8" idx="0"/>
          </p:cNvCxnSpPr>
          <p:nvPr/>
        </p:nvCxnSpPr>
        <p:spPr>
          <a:xfrm flipV="1">
            <a:off x="5916540" y="3285263"/>
            <a:ext cx="997960" cy="23672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9" idx="0"/>
          </p:cNvCxnSpPr>
          <p:nvPr/>
        </p:nvCxnSpPr>
        <p:spPr>
          <a:xfrm>
            <a:off x="6913175" y="3276939"/>
            <a:ext cx="1218671" cy="24505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2"/>
          </p:cNvCxnSpPr>
          <p:nvPr/>
        </p:nvCxnSpPr>
        <p:spPr>
          <a:xfrm>
            <a:off x="5916540" y="3856980"/>
            <a:ext cx="1103732" cy="11567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9" idx="2"/>
          </p:cNvCxnSpPr>
          <p:nvPr/>
        </p:nvCxnSpPr>
        <p:spPr>
          <a:xfrm flipV="1">
            <a:off x="7058907" y="3861048"/>
            <a:ext cx="1072939" cy="1116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8" idx="0"/>
          </p:cNvCxnSpPr>
          <p:nvPr/>
        </p:nvCxnSpPr>
        <p:spPr>
          <a:xfrm>
            <a:off x="7058907" y="3972656"/>
            <a:ext cx="1195490" cy="29473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0"/>
          </p:cNvCxnSpPr>
          <p:nvPr/>
        </p:nvCxnSpPr>
        <p:spPr>
          <a:xfrm flipV="1">
            <a:off x="6306289" y="3972656"/>
            <a:ext cx="752618" cy="294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5442204" y="2443658"/>
            <a:ext cx="698588" cy="40718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635268" y="2430165"/>
            <a:ext cx="909646" cy="40718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90°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952456" y="2178413"/>
            <a:ext cx="1179390" cy="13872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52456" y="2317130"/>
            <a:ext cx="1179390" cy="13207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18948" y="2161175"/>
            <a:ext cx="1133508" cy="15595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882767" y="2330810"/>
            <a:ext cx="1069689" cy="1183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 w="med" len="lg"/>
            <a:tailEnd type="oval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12625" y="5921108"/>
            <a:ext cx="3228727" cy="400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Active Cooling Energy</a:t>
            </a:r>
            <a:endParaRPr lang="en-GB" sz="20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3875" y="1012675"/>
            <a:ext cx="461631" cy="2392762"/>
          </a:xfrm>
          <a:prstGeom prst="rect">
            <a:avLst/>
          </a:prstGeom>
          <a:noFill/>
        </p:spPr>
        <p:txBody>
          <a:bodyPr vert="vert270" wrap="square" lIns="91423" tIns="45712" rIns="91423" bIns="45712" rtlCol="0">
            <a:spAutoFit/>
          </a:bodyPr>
          <a:lstStyle/>
          <a:p>
            <a:r>
              <a:rPr lang="en-GB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conditions</a:t>
            </a:r>
            <a:endParaRPr lang="en-GB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1927" y="3399464"/>
            <a:ext cx="461631" cy="3032565"/>
          </a:xfrm>
          <a:prstGeom prst="rect">
            <a:avLst/>
          </a:prstGeom>
          <a:noFill/>
        </p:spPr>
        <p:txBody>
          <a:bodyPr vert="vert270" wrap="square" lIns="91423" tIns="45712" rIns="91423" bIns="45712" rtlCol="0">
            <a:spAutoFit/>
          </a:bodyPr>
          <a:lstStyle>
            <a:defPPr>
              <a:defRPr lang="en-US"/>
            </a:defPPr>
            <a:lvl1pPr>
              <a:defRPr sz="2500" b="0">
                <a:solidFill>
                  <a:srgbClr val="33CC3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sz="1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endParaRPr lang="en-GB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1927" y="959459"/>
            <a:ext cx="2204132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PARAMETERS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1194099" y="1460271"/>
            <a:ext cx="2303563" cy="40009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23874" y="2998121"/>
            <a:ext cx="2345663" cy="4000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>
            <a:defPPr>
              <a:defRPr lang="en-US"/>
            </a:defPPr>
            <a:lvl1pPr>
              <a:defRPr sz="2500" b="0">
                <a:solidFill>
                  <a:srgbClr val="33CC3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cluster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5" y="6237312"/>
            <a:ext cx="1368153" cy="584642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92" y="6204368"/>
            <a:ext cx="1740024" cy="6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1071"/>
          <a:stretch/>
        </p:blipFill>
        <p:spPr bwMode="auto">
          <a:xfrm>
            <a:off x="2869537" y="1543792"/>
            <a:ext cx="5896608" cy="4274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1927" y="959459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OPTIMISATION</a:t>
            </a:r>
          </a:p>
        </p:txBody>
      </p:sp>
    </p:spTree>
    <p:extLst>
      <p:ext uri="{BB962C8B-B14F-4D97-AF65-F5344CB8AC3E}">
        <p14:creationId xmlns:p14="http://schemas.microsoft.com/office/powerpoint/2010/main" val="3085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875" y="2011696"/>
            <a:ext cx="2955596" cy="1015647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/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82394"/>
              </p:ext>
            </p:extLst>
          </p:nvPr>
        </p:nvGraphicFramePr>
        <p:xfrm>
          <a:off x="2493818" y="986737"/>
          <a:ext cx="6650182" cy="264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5872677" imgH="2703504" progId="Word.Document.12">
                  <p:embed/>
                </p:oleObj>
              </mc:Choice>
              <mc:Fallback>
                <p:oleObj name="Document" r:id="rId3" imgW="5872677" imgH="27035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818" y="986737"/>
                        <a:ext cx="6650182" cy="2642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3875" y="4551037"/>
            <a:ext cx="2955596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Parametric Study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8" y="3950828"/>
            <a:ext cx="3521029" cy="2473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875" y="964937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STAGE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3875" y="3550718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STAGE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876" y="1524808"/>
            <a:ext cx="2955596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analysis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8540" r="5584" b="45024"/>
          <a:stretch/>
        </p:blipFill>
        <p:spPr>
          <a:xfrm>
            <a:off x="523876" y="2021978"/>
            <a:ext cx="8418243" cy="3002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875" y="5845447"/>
            <a:ext cx="2955596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875" y="964937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STAGE 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23875" y="5285576"/>
            <a:ext cx="209064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5C9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STAGE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3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346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 Energy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Parker</dc:creator>
  <cp:lastModifiedBy>Staff/Research Student</cp:lastModifiedBy>
  <cp:revision>29</cp:revision>
  <dcterms:created xsi:type="dcterms:W3CDTF">2012-10-03T14:28:02Z</dcterms:created>
  <dcterms:modified xsi:type="dcterms:W3CDTF">2016-06-16T09:05:24Z</dcterms:modified>
</cp:coreProperties>
</file>