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2"/>
  </p:notesMasterIdLst>
  <p:sldIdLst>
    <p:sldId id="257" r:id="rId3"/>
    <p:sldId id="259" r:id="rId4"/>
    <p:sldId id="260" r:id="rId5"/>
    <p:sldId id="263" r:id="rId6"/>
    <p:sldId id="262" r:id="rId7"/>
    <p:sldId id="264" r:id="rId8"/>
    <p:sldId id="265" r:id="rId9"/>
    <p:sldId id="279" r:id="rId10"/>
    <p:sldId id="261" r:id="rId11"/>
    <p:sldId id="266" r:id="rId12"/>
    <p:sldId id="270" r:id="rId13"/>
    <p:sldId id="267" r:id="rId14"/>
    <p:sldId id="268" r:id="rId15"/>
    <p:sldId id="269" r:id="rId16"/>
    <p:sldId id="272" r:id="rId17"/>
    <p:sldId id="274" r:id="rId18"/>
    <p:sldId id="273" r:id="rId19"/>
    <p:sldId id="280" r:id="rId20"/>
    <p:sldId id="276" r:id="rId21"/>
    <p:sldId id="275" r:id="rId22"/>
    <p:sldId id="271" r:id="rId23"/>
    <p:sldId id="277" r:id="rId24"/>
    <p:sldId id="278" r:id="rId25"/>
    <p:sldId id="286" r:id="rId26"/>
    <p:sldId id="284" r:id="rId27"/>
    <p:sldId id="281" r:id="rId28"/>
    <p:sldId id="282" r:id="rId29"/>
    <p:sldId id="283"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424" autoAdjust="0"/>
  </p:normalViewPr>
  <p:slideViewPr>
    <p:cSldViewPr>
      <p:cViewPr varScale="1">
        <p:scale>
          <a:sx n="72" d="100"/>
          <a:sy n="72" d="100"/>
        </p:scale>
        <p:origin x="-95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55E133-8D39-4008-B946-A7471D7C9412}" type="datetimeFigureOut">
              <a:rPr lang="en-GB" smtClean="0"/>
              <a:t>07/03/2013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247492-53EB-4C54-99E4-BBD5AAB28E19}" type="slidenum">
              <a:rPr lang="en-GB" smtClean="0"/>
              <a:t>‹#›</a:t>
            </a:fld>
            <a:endParaRPr lang="en-GB"/>
          </a:p>
        </p:txBody>
      </p:sp>
    </p:spTree>
    <p:extLst>
      <p:ext uri="{BB962C8B-B14F-4D97-AF65-F5344CB8AC3E}">
        <p14:creationId xmlns:p14="http://schemas.microsoft.com/office/powerpoint/2010/main" val="521169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point of this annex is basically to demonstrate that heat pumps can already work well enough in real houses in a variety of countries to be worth using over existing heating methods. </a:t>
            </a:r>
          </a:p>
          <a:p>
            <a:endParaRPr lang="en-GB" baseline="0" dirty="0" smtClean="0"/>
          </a:p>
          <a:p>
            <a:r>
              <a:rPr lang="en-GB" baseline="0" dirty="0" smtClean="0"/>
              <a:t>So it’s quite a simple overall aim – which is to take a few case studies and show that they work in terms of energy, CO2 and money. The other thing we’re going to do now is look into the data from some well-performing heat pumps and bring out some interesting points as to when they work best and when there is room for improvement.</a:t>
            </a:r>
          </a:p>
          <a:p>
            <a:endParaRPr lang="en-GB" baseline="0" dirty="0" smtClean="0"/>
          </a:p>
          <a:p>
            <a:endParaRPr lang="en-GB" baseline="0" dirty="0" smtClean="0"/>
          </a:p>
          <a:p>
            <a:r>
              <a:rPr lang="en-GB" baseline="0" dirty="0" smtClean="0"/>
              <a:t>Each country – us, Sweden and Switzerland took a few case studies of heat pumps we all already had from field trials – for us in the UK that was the EST phase 2 data.</a:t>
            </a:r>
          </a:p>
          <a:p>
            <a:endParaRPr lang="en-GB" baseline="0" dirty="0" smtClean="0"/>
          </a:p>
          <a:p>
            <a:r>
              <a:rPr lang="en-GB" baseline="0" dirty="0" smtClean="0"/>
              <a:t>Here in the UK we learned a lot from Phase 1, as I’m sure you know</a:t>
            </a:r>
            <a:r>
              <a:rPr lang="en-GB" i="1" baseline="0" dirty="0" smtClean="0">
                <a:solidFill>
                  <a:srgbClr val="FF0000"/>
                </a:solidFill>
              </a:rPr>
              <a:t>, but in my opinion one of the main learning points was the sensitivity of the performance of a heat pump to the entire system – physical factors such as quality of installation and sizing, social factors such as occupant understanding and how they used the heat pump. This is the context really for this presentation and I’ll come back to it  later. </a:t>
            </a:r>
          </a:p>
          <a:p>
            <a:endParaRPr lang="en-GB" baseline="0" dirty="0" smtClean="0"/>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FC247492-53EB-4C54-99E4-BBD5AAB28E19}" type="slidenum">
              <a:rPr lang="en-GB" smtClean="0"/>
              <a:t>2</a:t>
            </a:fld>
            <a:endParaRPr lang="en-GB"/>
          </a:p>
        </p:txBody>
      </p:sp>
    </p:spTree>
    <p:extLst>
      <p:ext uri="{BB962C8B-B14F-4D97-AF65-F5344CB8AC3E}">
        <p14:creationId xmlns:p14="http://schemas.microsoft.com/office/powerpoint/2010/main" val="225967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GB" dirty="0" smtClean="0"/>
              <a:t>Three of them have</a:t>
            </a:r>
            <a:r>
              <a:rPr lang="en-GB" baseline="0" dirty="0" smtClean="0"/>
              <a:t> the same general shape (&amp; describe), and one of them has a different shape. (we’ll talk about that one later)</a:t>
            </a:r>
          </a:p>
          <a:p>
            <a:pPr marL="228600" indent="-228600">
              <a:buAutoNum type="arabicParenR"/>
            </a:pPr>
            <a:r>
              <a:rPr lang="en-GB" baseline="0" dirty="0" smtClean="0"/>
              <a:t> What do we expect the shape to be? Increasing, as external T increases and the temperature difference between the heat source and sink decreases, but then at some point people turn the heating off and DHW production takes over. So we split these into space heating and DHW, by making some assumptions</a:t>
            </a:r>
            <a:endParaRPr lang="en-GB" dirty="0"/>
          </a:p>
        </p:txBody>
      </p:sp>
      <p:sp>
        <p:nvSpPr>
          <p:cNvPr id="4" name="Slide Number Placeholder 3"/>
          <p:cNvSpPr>
            <a:spLocks noGrp="1"/>
          </p:cNvSpPr>
          <p:nvPr>
            <p:ph type="sldNum" sz="quarter" idx="10"/>
          </p:nvPr>
        </p:nvSpPr>
        <p:spPr/>
        <p:txBody>
          <a:bodyPr/>
          <a:lstStyle/>
          <a:p>
            <a:fld id="{953A535F-D994-40BA-A560-51145AFBFFBF}" type="slidenum">
              <a:rPr lang="en-GB" smtClean="0"/>
              <a:t>13</a:t>
            </a:fld>
            <a:endParaRPr lang="en-GB"/>
          </a:p>
        </p:txBody>
      </p:sp>
    </p:spTree>
    <p:extLst>
      <p:ext uri="{BB962C8B-B14F-4D97-AF65-F5344CB8AC3E}">
        <p14:creationId xmlns:p14="http://schemas.microsoft.com/office/powerpoint/2010/main" val="4199761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Do</a:t>
            </a:r>
            <a:r>
              <a:rPr lang="en-GB" baseline="0" dirty="0" smtClean="0">
                <a:solidFill>
                  <a:srgbClr val="FF0000"/>
                </a:solidFill>
              </a:rPr>
              <a:t> these help explain the previous ones? Well not for 418 since that’s the site where we’re only looking at the ASHP, which isn’t to do with the DHW (except??) It still has the curve shape with a maximum at 10 degrees outside. If the occupants want space heating at </a:t>
            </a:r>
            <a:r>
              <a:rPr lang="en-GB" baseline="0" dirty="0" err="1" smtClean="0">
                <a:solidFill>
                  <a:srgbClr val="FF0000"/>
                </a:solidFill>
              </a:rPr>
              <a:t>ext</a:t>
            </a:r>
            <a:r>
              <a:rPr lang="en-GB" baseline="0" dirty="0" smtClean="0">
                <a:solidFill>
                  <a:srgbClr val="FF0000"/>
                </a:solidFill>
              </a:rPr>
              <a:t> T &gt; 10 degrees then it is provided less efficiently. </a:t>
            </a:r>
          </a:p>
          <a:p>
            <a:endParaRPr lang="en-GB" baseline="0" dirty="0" smtClean="0">
              <a:solidFill>
                <a:srgbClr val="FF0000"/>
              </a:solidFill>
            </a:endParaRPr>
          </a:p>
          <a:p>
            <a:r>
              <a:rPr lang="en-GB" baseline="0" dirty="0" smtClean="0">
                <a:solidFill>
                  <a:srgbClr val="FF0000"/>
                </a:solidFill>
              </a:rPr>
              <a:t>The ASHP graphs also show that the SPF3 for DHW is less than that for space heating – you’d expect that since it is heated to a higher temperature.</a:t>
            </a:r>
            <a:endParaRPr lang="en-GB" dirty="0">
              <a:solidFill>
                <a:srgbClr val="FF0000"/>
              </a:solidFill>
            </a:endParaRPr>
          </a:p>
        </p:txBody>
      </p:sp>
      <p:sp>
        <p:nvSpPr>
          <p:cNvPr id="4" name="Slide Number Placeholder 3"/>
          <p:cNvSpPr>
            <a:spLocks noGrp="1"/>
          </p:cNvSpPr>
          <p:nvPr>
            <p:ph type="sldNum" sz="quarter" idx="10"/>
          </p:nvPr>
        </p:nvSpPr>
        <p:spPr/>
        <p:txBody>
          <a:bodyPr/>
          <a:lstStyle/>
          <a:p>
            <a:fld id="{953A535F-D994-40BA-A560-51145AFBFFBF}" type="slidenum">
              <a:rPr lang="en-GB" smtClean="0"/>
              <a:t>14</a:t>
            </a:fld>
            <a:endParaRPr lang="en-GB"/>
          </a:p>
        </p:txBody>
      </p:sp>
    </p:spTree>
    <p:extLst>
      <p:ext uri="{BB962C8B-B14F-4D97-AF65-F5344CB8AC3E}">
        <p14:creationId xmlns:p14="http://schemas.microsoft.com/office/powerpoint/2010/main" val="1027420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Yes in some cases. </a:t>
            </a:r>
            <a:endParaRPr lang="en-GB" dirty="0"/>
          </a:p>
        </p:txBody>
      </p:sp>
      <p:sp>
        <p:nvSpPr>
          <p:cNvPr id="4" name="Slide Number Placeholder 3"/>
          <p:cNvSpPr>
            <a:spLocks noGrp="1"/>
          </p:cNvSpPr>
          <p:nvPr>
            <p:ph type="sldNum" sz="quarter" idx="10"/>
          </p:nvPr>
        </p:nvSpPr>
        <p:spPr/>
        <p:txBody>
          <a:bodyPr/>
          <a:lstStyle/>
          <a:p>
            <a:fld id="{FC247492-53EB-4C54-99E4-BBD5AAB28E19}" type="slidenum">
              <a:rPr lang="en-GB" smtClean="0"/>
              <a:t>16</a:t>
            </a:fld>
            <a:endParaRPr lang="en-GB"/>
          </a:p>
        </p:txBody>
      </p:sp>
    </p:spTree>
    <p:extLst>
      <p:ext uri="{BB962C8B-B14F-4D97-AF65-F5344CB8AC3E}">
        <p14:creationId xmlns:p14="http://schemas.microsoft.com/office/powerpoint/2010/main" val="2382359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sz="1200" kern="1200" dirty="0" smtClean="0">
                <a:solidFill>
                  <a:schemeClr val="tx1"/>
                </a:solidFill>
                <a:effectLst/>
                <a:latin typeface="+mn-lt"/>
                <a:ea typeface="+mn-ea"/>
                <a:cs typeface="+mn-cs"/>
              </a:rPr>
              <a:t>should we worry about Spring</a:t>
            </a:r>
            <a:r>
              <a:rPr lang="en-GB" sz="1200" kern="1200" baseline="0" dirty="0" smtClean="0">
                <a:solidFill>
                  <a:schemeClr val="tx1"/>
                </a:solidFill>
                <a:effectLst/>
                <a:latin typeface="+mn-lt"/>
                <a:ea typeface="+mn-ea"/>
                <a:cs typeface="+mn-cs"/>
              </a:rPr>
              <a:t> and autumn</a:t>
            </a:r>
            <a:r>
              <a:rPr lang="en-GB" sz="1200" kern="1200" dirty="0" smtClean="0">
                <a:solidFill>
                  <a:schemeClr val="tx1"/>
                </a:solidFill>
                <a:effectLst/>
                <a:latin typeface="+mn-lt"/>
                <a:ea typeface="+mn-ea"/>
                <a:cs typeface="+mn-cs"/>
              </a:rPr>
              <a:t> heating? The answer is yes, since </a:t>
            </a:r>
            <a:r>
              <a:rPr lang="en-GB" sz="1200" kern="1200" smtClean="0">
                <a:solidFill>
                  <a:schemeClr val="tx1"/>
                </a:solidFill>
                <a:effectLst/>
                <a:latin typeface="+mn-lt"/>
                <a:ea typeface="+mn-ea"/>
                <a:cs typeface="+mn-cs"/>
              </a:rPr>
              <a:t>the electricity </a:t>
            </a:r>
            <a:r>
              <a:rPr lang="en-GB" sz="1200" kern="1200" dirty="0" smtClean="0">
                <a:solidFill>
                  <a:schemeClr val="tx1"/>
                </a:solidFill>
                <a:effectLst/>
                <a:latin typeface="+mn-lt"/>
                <a:ea typeface="+mn-ea"/>
                <a:cs typeface="+mn-cs"/>
              </a:rPr>
              <a:t>use for space heating at temperatures higher than 10°C is</a:t>
            </a:r>
            <a:r>
              <a:rPr lang="en-GB" sz="1200" kern="1200" baseline="0" dirty="0" smtClean="0">
                <a:solidFill>
                  <a:schemeClr val="tx1"/>
                </a:solidFill>
                <a:effectLst/>
                <a:latin typeface="+mn-lt"/>
                <a:ea typeface="+mn-ea"/>
                <a:cs typeface="+mn-cs"/>
              </a:rPr>
              <a:t> a significant proportion</a:t>
            </a:r>
            <a:r>
              <a:rPr lang="en-GB" sz="1200" kern="1200" dirty="0" smtClean="0">
                <a:solidFill>
                  <a:schemeClr val="tx1"/>
                </a:solidFill>
                <a:effectLst/>
                <a:latin typeface="+mn-lt"/>
                <a:ea typeface="+mn-ea"/>
                <a:cs typeface="+mn-cs"/>
              </a:rPr>
              <a:t> of the yearly total.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Why is</a:t>
            </a:r>
            <a:r>
              <a:rPr lang="en-GB" sz="1200" kern="1200" baseline="0" dirty="0" smtClean="0">
                <a:solidFill>
                  <a:schemeClr val="tx1"/>
                </a:solidFill>
                <a:effectLst/>
                <a:latin typeface="+mn-lt"/>
                <a:ea typeface="+mn-ea"/>
                <a:cs typeface="+mn-cs"/>
              </a:rPr>
              <a:t> it happening? The short answer is we don’t know. It could possibly be due to cycling, we’re not able to see in the data whether cycling is happening or not. Whatever it is it’s bringing down the performance of the heat pumps. </a:t>
            </a:r>
          </a:p>
          <a:p>
            <a:endParaRPr lang="en-GB" dirty="0"/>
          </a:p>
        </p:txBody>
      </p:sp>
      <p:sp>
        <p:nvSpPr>
          <p:cNvPr id="4" name="Slide Number Placeholder 3"/>
          <p:cNvSpPr>
            <a:spLocks noGrp="1"/>
          </p:cNvSpPr>
          <p:nvPr>
            <p:ph type="sldNum" sz="quarter" idx="10"/>
          </p:nvPr>
        </p:nvSpPr>
        <p:spPr/>
        <p:txBody>
          <a:bodyPr/>
          <a:lstStyle/>
          <a:p>
            <a:fld id="{FC247492-53EB-4C54-99E4-BBD5AAB28E19}" type="slidenum">
              <a:rPr lang="en-GB" smtClean="0"/>
              <a:t>17</a:t>
            </a:fld>
            <a:endParaRPr lang="en-GB"/>
          </a:p>
        </p:txBody>
      </p:sp>
    </p:spTree>
    <p:extLst>
      <p:ext uri="{BB962C8B-B14F-4D97-AF65-F5344CB8AC3E}">
        <p14:creationId xmlns:p14="http://schemas.microsoft.com/office/powerpoint/2010/main" val="2026701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Heat pumps</a:t>
            </a:r>
            <a:r>
              <a:rPr lang="en-GB" baseline="0" dirty="0" smtClean="0"/>
              <a:t> come out well on the energy front!</a:t>
            </a:r>
            <a:endParaRPr lang="en-GB" dirty="0"/>
          </a:p>
        </p:txBody>
      </p:sp>
      <p:sp>
        <p:nvSpPr>
          <p:cNvPr id="4" name="Slide Number Placeholder 3"/>
          <p:cNvSpPr>
            <a:spLocks noGrp="1"/>
          </p:cNvSpPr>
          <p:nvPr>
            <p:ph type="sldNum" sz="quarter" idx="10"/>
          </p:nvPr>
        </p:nvSpPr>
        <p:spPr/>
        <p:txBody>
          <a:bodyPr/>
          <a:lstStyle/>
          <a:p>
            <a:fld id="{FC247492-53EB-4C54-99E4-BBD5AAB28E19}" type="slidenum">
              <a:rPr lang="en-GB" smtClean="0"/>
              <a:t>19</a:t>
            </a:fld>
            <a:endParaRPr lang="en-GB"/>
          </a:p>
        </p:txBody>
      </p:sp>
    </p:spTree>
    <p:extLst>
      <p:ext uri="{BB962C8B-B14F-4D97-AF65-F5344CB8AC3E}">
        <p14:creationId xmlns:p14="http://schemas.microsoft.com/office/powerpoint/2010/main" val="2858803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Heat pumps</a:t>
            </a:r>
            <a:r>
              <a:rPr lang="en-GB" baseline="0" dirty="0" smtClean="0"/>
              <a:t> cause less CO2 emissions here but in some cases there’s not much in it compared to a gas condensing or </a:t>
            </a:r>
            <a:r>
              <a:rPr lang="en-GB" baseline="0" dirty="0" err="1" smtClean="0"/>
              <a:t>combi</a:t>
            </a:r>
            <a:r>
              <a:rPr lang="en-GB" baseline="0" dirty="0" smtClean="0"/>
              <a:t> boiler</a:t>
            </a:r>
            <a:endParaRPr lang="en-GB" dirty="0"/>
          </a:p>
        </p:txBody>
      </p:sp>
      <p:sp>
        <p:nvSpPr>
          <p:cNvPr id="4" name="Slide Number Placeholder 3"/>
          <p:cNvSpPr>
            <a:spLocks noGrp="1"/>
          </p:cNvSpPr>
          <p:nvPr>
            <p:ph type="sldNum" sz="quarter" idx="10"/>
          </p:nvPr>
        </p:nvSpPr>
        <p:spPr/>
        <p:txBody>
          <a:bodyPr/>
          <a:lstStyle/>
          <a:p>
            <a:fld id="{FC247492-53EB-4C54-99E4-BBD5AAB28E19}" type="slidenum">
              <a:rPr lang="en-GB" smtClean="0"/>
              <a:t>20</a:t>
            </a:fld>
            <a:endParaRPr lang="en-GB"/>
          </a:p>
        </p:txBody>
      </p:sp>
    </p:spTree>
    <p:extLst>
      <p:ext uri="{BB962C8B-B14F-4D97-AF65-F5344CB8AC3E}">
        <p14:creationId xmlns:p14="http://schemas.microsoft.com/office/powerpoint/2010/main" val="3893507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When we come to running cost, heat pumps normall</a:t>
            </a:r>
            <a:r>
              <a:rPr lang="en-GB" sz="1200" kern="1200" baseline="0" dirty="0" smtClean="0">
                <a:solidFill>
                  <a:schemeClr val="tx1"/>
                </a:solidFill>
                <a:effectLst/>
                <a:latin typeface="+mn-lt"/>
                <a:ea typeface="+mn-ea"/>
                <a:cs typeface="+mn-cs"/>
              </a:rPr>
              <a:t>y come out better but again not by much, or in the case of site D which has a high DHW demand, they come out worse than a gas </a:t>
            </a:r>
            <a:r>
              <a:rPr lang="en-GB" sz="1200" kern="1200" baseline="0" dirty="0" err="1" smtClean="0">
                <a:solidFill>
                  <a:schemeClr val="tx1"/>
                </a:solidFill>
                <a:effectLst/>
                <a:latin typeface="+mn-lt"/>
                <a:ea typeface="+mn-ea"/>
                <a:cs typeface="+mn-cs"/>
              </a:rPr>
              <a:t>combi</a:t>
            </a:r>
            <a:r>
              <a:rPr lang="en-GB" sz="1200" kern="1200" baseline="0" dirty="0" smtClean="0">
                <a:solidFill>
                  <a:schemeClr val="tx1"/>
                </a:solidFill>
                <a:effectLst/>
                <a:latin typeface="+mn-lt"/>
                <a:ea typeface="+mn-ea"/>
                <a:cs typeface="+mn-cs"/>
              </a:rPr>
              <a:t> boiler.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C247492-53EB-4C54-99E4-BBD5AAB28E19}" type="slidenum">
              <a:rPr lang="en-GB" smtClean="0"/>
              <a:t>21</a:t>
            </a:fld>
            <a:endParaRPr lang="en-GB"/>
          </a:p>
        </p:txBody>
      </p:sp>
    </p:spTree>
    <p:extLst>
      <p:ext uri="{BB962C8B-B14F-4D97-AF65-F5344CB8AC3E}">
        <p14:creationId xmlns:p14="http://schemas.microsoft.com/office/powerpoint/2010/main" val="3329995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smtClean="0"/>
              <a:t>Well-performing heat pumps in Britain could be expected to give 3.3 ≤ SPF3 ≤ 3.9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smtClean="0"/>
              <a:t>- Amongst relatively well-performing heat pumps there is much diversity in where and when the end use of the heat occurs</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smtClean="0"/>
              <a:t>Space heating working very well (when they remember to turn the weather compensation 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smtClean="0"/>
              <a:t>- Performance being brought down by DHW production. But proportion of heat used for DHW varies a lot. So the ones which have highest space heating demand compared to DHW demand get</a:t>
            </a:r>
            <a:r>
              <a:rPr lang="en-GB" sz="1200" baseline="0" dirty="0" smtClean="0"/>
              <a:t> the best SPF3. This doesn’t seem like a good way to judge heat pump performance, since a less-insulated building  would cause the heating demand to be proportionally high, whereas a well-insulated building, which is where we should be putting heat pumps, would have a proportionally lower heating demand and higher DHW demand.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smtClean="0"/>
              <a:t>- There are savings in energy, savings</a:t>
            </a:r>
            <a:r>
              <a:rPr lang="en-GB" sz="1200" baseline="0" dirty="0" smtClean="0"/>
              <a:t> in CO2 and savings in running cost in most cases</a:t>
            </a:r>
            <a:r>
              <a:rPr lang="en-GB" sz="1200" dirty="0" smtClean="0"/>
              <a:t>; these are very sensitive to DHW use.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smtClean="0"/>
              <a:t>- Not sure why performance of ASHPs drops off at external T &gt; 10 degrees C.</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FC247492-53EB-4C54-99E4-BBD5AAB28E19}" type="slidenum">
              <a:rPr lang="en-GB" smtClean="0"/>
              <a:t>22</a:t>
            </a:fld>
            <a:endParaRPr lang="en-GB"/>
          </a:p>
        </p:txBody>
      </p:sp>
    </p:spTree>
    <p:extLst>
      <p:ext uri="{BB962C8B-B14F-4D97-AF65-F5344CB8AC3E}">
        <p14:creationId xmlns:p14="http://schemas.microsoft.com/office/powerpoint/2010/main" val="431264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4 we chose weren’t necessarily the absolute best ones from Phase 2; they were good ones with a complete dataset, and also as you can </a:t>
            </a:r>
            <a:r>
              <a:rPr lang="en-GB" dirty="0" smtClean="0"/>
              <a:t>see we</a:t>
            </a:r>
            <a:r>
              <a:rPr lang="en-GB" baseline="0" dirty="0" smtClean="0"/>
              <a:t> took case studies which had different combinations of heat source, shape, heat sink and emitter. </a:t>
            </a:r>
            <a:r>
              <a:rPr lang="en-GB" baseline="0" dirty="0" smtClean="0"/>
              <a:t>Note that in site B we just looked at the ASHP which was for space heating only. </a:t>
            </a: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FC247492-53EB-4C54-99E4-BBD5AAB28E19}" type="slidenum">
              <a:rPr lang="en-GB" smtClean="0"/>
              <a:t>3</a:t>
            </a:fld>
            <a:endParaRPr lang="en-GB"/>
          </a:p>
        </p:txBody>
      </p:sp>
    </p:spTree>
    <p:extLst>
      <p:ext uri="{BB962C8B-B14F-4D97-AF65-F5344CB8AC3E}">
        <p14:creationId xmlns:p14="http://schemas.microsoft.com/office/powerpoint/2010/main" val="1506303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From</a:t>
            </a:r>
            <a:r>
              <a:rPr lang="en-GB" baseline="0" dirty="0" smtClean="0"/>
              <a:t> the EST data, we had a nice complete set of temperatures across each system, and we had them 5-minutely across the monitoring period.</a:t>
            </a:r>
            <a:endParaRPr lang="en-GB" dirty="0"/>
          </a:p>
        </p:txBody>
      </p:sp>
      <p:sp>
        <p:nvSpPr>
          <p:cNvPr id="4" name="Slide Number Placeholder 3"/>
          <p:cNvSpPr>
            <a:spLocks noGrp="1"/>
          </p:cNvSpPr>
          <p:nvPr>
            <p:ph type="sldNum" sz="quarter" idx="10"/>
          </p:nvPr>
        </p:nvSpPr>
        <p:spPr/>
        <p:txBody>
          <a:bodyPr/>
          <a:lstStyle/>
          <a:p>
            <a:fld id="{953A535F-D994-40BA-A560-51145AFBFFBF}" type="slidenum">
              <a:rPr lang="en-GB" smtClean="0"/>
              <a:t>4</a:t>
            </a:fld>
            <a:endParaRPr lang="en-GB"/>
          </a:p>
        </p:txBody>
      </p:sp>
    </p:spTree>
    <p:extLst>
      <p:ext uri="{BB962C8B-B14F-4D97-AF65-F5344CB8AC3E}">
        <p14:creationId xmlns:p14="http://schemas.microsoft.com/office/powerpoint/2010/main" val="144844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for</a:t>
            </a:r>
            <a:r>
              <a:rPr lang="en-GB" baseline="0" dirty="0" smtClean="0"/>
              <a:t> heat </a:t>
            </a:r>
            <a:r>
              <a:rPr lang="en-GB" baseline="0" smtClean="0"/>
              <a:t>and electricity, </a:t>
            </a:r>
            <a:r>
              <a:rPr lang="en-GB" baseline="0" dirty="0" smtClean="0"/>
              <a:t>we didn’t quite have everything we wanted, so this slide is just to show that where there aren’t red ticks we had to make some inferences from other variables. </a:t>
            </a:r>
            <a:endParaRPr lang="en-GB" dirty="0"/>
          </a:p>
        </p:txBody>
      </p:sp>
      <p:sp>
        <p:nvSpPr>
          <p:cNvPr id="4" name="Slide Number Placeholder 3"/>
          <p:cNvSpPr>
            <a:spLocks noGrp="1"/>
          </p:cNvSpPr>
          <p:nvPr>
            <p:ph type="sldNum" sz="quarter" idx="10"/>
          </p:nvPr>
        </p:nvSpPr>
        <p:spPr/>
        <p:txBody>
          <a:bodyPr/>
          <a:lstStyle/>
          <a:p>
            <a:fld id="{953A535F-D994-40BA-A560-51145AFBFFBF}" type="slidenum">
              <a:rPr lang="en-GB" smtClean="0"/>
              <a:t>5</a:t>
            </a:fld>
            <a:endParaRPr lang="en-GB"/>
          </a:p>
        </p:txBody>
      </p:sp>
    </p:spTree>
    <p:extLst>
      <p:ext uri="{BB962C8B-B14F-4D97-AF65-F5344CB8AC3E}">
        <p14:creationId xmlns:p14="http://schemas.microsoft.com/office/powerpoint/2010/main" val="3960583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Reminder</a:t>
            </a:r>
            <a:r>
              <a:rPr lang="en-GB" baseline="0" dirty="0" smtClean="0"/>
              <a:t> that in site B we’re not looking at the hot water.</a:t>
            </a:r>
          </a:p>
          <a:p>
            <a:endParaRPr lang="en-GB" baseline="0" dirty="0" smtClean="0"/>
          </a:p>
          <a:p>
            <a:r>
              <a:rPr lang="en-GB" baseline="0" dirty="0" smtClean="0"/>
              <a:t>A thing to notice here is the proportional production of domestic hot water – C and D are very different. This will have significant implications later on.</a:t>
            </a:r>
            <a:endParaRPr lang="en-GB" dirty="0"/>
          </a:p>
        </p:txBody>
      </p:sp>
      <p:sp>
        <p:nvSpPr>
          <p:cNvPr id="4" name="Slide Number Placeholder 3"/>
          <p:cNvSpPr>
            <a:spLocks noGrp="1"/>
          </p:cNvSpPr>
          <p:nvPr>
            <p:ph type="sldNum" sz="quarter" idx="10"/>
          </p:nvPr>
        </p:nvSpPr>
        <p:spPr/>
        <p:txBody>
          <a:bodyPr/>
          <a:lstStyle/>
          <a:p>
            <a:fld id="{FC247492-53EB-4C54-99E4-BBD5AAB28E19}" type="slidenum">
              <a:rPr lang="en-GB" smtClean="0"/>
              <a:t>6</a:t>
            </a:fld>
            <a:endParaRPr lang="en-GB"/>
          </a:p>
        </p:txBody>
      </p:sp>
    </p:spTree>
    <p:extLst>
      <p:ext uri="{BB962C8B-B14F-4D97-AF65-F5344CB8AC3E}">
        <p14:creationId xmlns:p14="http://schemas.microsoft.com/office/powerpoint/2010/main" val="1016389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3A535F-D994-40BA-A560-51145AFBFFBF}" type="slidenum">
              <a:rPr lang="en-GB" smtClean="0"/>
              <a:t>7</a:t>
            </a:fld>
            <a:endParaRPr lang="en-GB"/>
          </a:p>
        </p:txBody>
      </p:sp>
    </p:spTree>
    <p:extLst>
      <p:ext uri="{BB962C8B-B14F-4D97-AF65-F5344CB8AC3E}">
        <p14:creationId xmlns:p14="http://schemas.microsoft.com/office/powerpoint/2010/main" val="1635132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Average figures: Nice</a:t>
            </a:r>
            <a:r>
              <a:rPr lang="en-GB" baseline="0" dirty="0" smtClean="0"/>
              <a:t> that they’re working well but not that useful beyond that. We wanted to know what was contributing to this good performance, if it’s possible to know from analysing the data, and also where could they have been better.</a:t>
            </a:r>
          </a:p>
          <a:p>
            <a:endParaRPr lang="en-GB" dirty="0" smtClean="0"/>
          </a:p>
          <a:p>
            <a:r>
              <a:rPr lang="en-GB" dirty="0" smtClean="0"/>
              <a:t>It’s not</a:t>
            </a:r>
            <a:r>
              <a:rPr lang="en-GB" baseline="0" dirty="0" smtClean="0"/>
              <a:t> entirely fair to compare them against each other since their monitoring periods are different.</a:t>
            </a:r>
            <a:endParaRPr lang="en-GB" dirty="0"/>
          </a:p>
        </p:txBody>
      </p:sp>
      <p:sp>
        <p:nvSpPr>
          <p:cNvPr id="4" name="Slide Number Placeholder 3"/>
          <p:cNvSpPr>
            <a:spLocks noGrp="1"/>
          </p:cNvSpPr>
          <p:nvPr>
            <p:ph type="sldNum" sz="quarter" idx="10"/>
          </p:nvPr>
        </p:nvSpPr>
        <p:spPr/>
        <p:txBody>
          <a:bodyPr/>
          <a:lstStyle/>
          <a:p>
            <a:fld id="{FC247492-53EB-4C54-99E4-BBD5AAB28E19}" type="slidenum">
              <a:rPr lang="en-GB" smtClean="0"/>
              <a:t>9</a:t>
            </a:fld>
            <a:endParaRPr lang="en-GB"/>
          </a:p>
        </p:txBody>
      </p:sp>
    </p:spTree>
    <p:extLst>
      <p:ext uri="{BB962C8B-B14F-4D97-AF65-F5344CB8AC3E}">
        <p14:creationId xmlns:p14="http://schemas.microsoft.com/office/powerpoint/2010/main" val="246657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GB" dirty="0" smtClean="0"/>
              <a:t>Overall characteristics: all between just below</a:t>
            </a:r>
            <a:r>
              <a:rPr lang="en-GB" baseline="0" dirty="0" smtClean="0"/>
              <a:t> 3, and about 4.5. </a:t>
            </a:r>
          </a:p>
          <a:p>
            <a:pPr marL="228600" indent="-228600">
              <a:buAutoNum type="arabicParenR"/>
            </a:pPr>
            <a:r>
              <a:rPr lang="en-GB" dirty="0" smtClean="0"/>
              <a:t> Sudden jump – see next slide -  that’s mostly</a:t>
            </a:r>
            <a:r>
              <a:rPr lang="en-GB" baseline="0" dirty="0" smtClean="0"/>
              <a:t> to do with the heat pump not being set up correctly until September. </a:t>
            </a:r>
          </a:p>
          <a:p>
            <a:r>
              <a:rPr lang="en-GB" baseline="0" dirty="0" smtClean="0"/>
              <a:t>3) They all do quite well in Oct and Nov, compared to Dec/Jan/Feb and some cases the summer. – let’s have a look at some weather data:</a:t>
            </a:r>
            <a:endParaRPr lang="en-GB" dirty="0"/>
          </a:p>
        </p:txBody>
      </p:sp>
      <p:sp>
        <p:nvSpPr>
          <p:cNvPr id="4" name="Slide Number Placeholder 3"/>
          <p:cNvSpPr>
            <a:spLocks noGrp="1"/>
          </p:cNvSpPr>
          <p:nvPr>
            <p:ph type="sldNum" sz="quarter" idx="10"/>
          </p:nvPr>
        </p:nvSpPr>
        <p:spPr/>
        <p:txBody>
          <a:bodyPr/>
          <a:lstStyle/>
          <a:p>
            <a:fld id="{953A535F-D994-40BA-A560-51145AFBFFBF}" type="slidenum">
              <a:rPr lang="en-GB" smtClean="0"/>
              <a:t>10</a:t>
            </a:fld>
            <a:endParaRPr lang="en-GB"/>
          </a:p>
        </p:txBody>
      </p:sp>
    </p:spTree>
    <p:extLst>
      <p:ext uri="{BB962C8B-B14F-4D97-AF65-F5344CB8AC3E}">
        <p14:creationId xmlns:p14="http://schemas.microsoft.com/office/powerpoint/2010/main" val="3224007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 too cold</a:t>
            </a:r>
            <a:r>
              <a:rPr lang="en-GB" baseline="0" dirty="0" smtClean="0"/>
              <a:t> in Oct and Nov. Colder in Dec, Jan, Feb – the heat pumps didn’t do as well in the coldest months. </a:t>
            </a:r>
            <a:endParaRPr lang="en-GB" dirty="0"/>
          </a:p>
        </p:txBody>
      </p:sp>
      <p:sp>
        <p:nvSpPr>
          <p:cNvPr id="4" name="Slide Number Placeholder 3"/>
          <p:cNvSpPr>
            <a:spLocks noGrp="1"/>
          </p:cNvSpPr>
          <p:nvPr>
            <p:ph type="sldNum" sz="quarter" idx="10"/>
          </p:nvPr>
        </p:nvSpPr>
        <p:spPr/>
        <p:txBody>
          <a:bodyPr/>
          <a:lstStyle/>
          <a:p>
            <a:fld id="{953A535F-D994-40BA-A560-51145AFBFFBF}" type="slidenum">
              <a:rPr lang="en-GB" smtClean="0"/>
              <a:t>12</a:t>
            </a:fld>
            <a:endParaRPr lang="en-GB"/>
          </a:p>
        </p:txBody>
      </p:sp>
    </p:spTree>
    <p:extLst>
      <p:ext uri="{BB962C8B-B14F-4D97-AF65-F5344CB8AC3E}">
        <p14:creationId xmlns:p14="http://schemas.microsoft.com/office/powerpoint/2010/main" val="4246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AD6D6D1-587C-4658-913B-FEC0C92C81E1}" type="datetimeFigureOut">
              <a:rPr lang="en-GB" smtClean="0"/>
              <a:t>07/03/2013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828D0D-4A95-41C8-AAAC-A6C3D11412E2}" type="slidenum">
              <a:rPr lang="en-GB" smtClean="0"/>
              <a:t>‹#›</a:t>
            </a:fld>
            <a:endParaRPr lang="en-GB"/>
          </a:p>
        </p:txBody>
      </p:sp>
    </p:spTree>
    <p:extLst>
      <p:ext uri="{BB962C8B-B14F-4D97-AF65-F5344CB8AC3E}">
        <p14:creationId xmlns:p14="http://schemas.microsoft.com/office/powerpoint/2010/main" val="220310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D6D6D1-587C-4658-913B-FEC0C92C81E1}" type="datetimeFigureOut">
              <a:rPr lang="en-GB" smtClean="0"/>
              <a:t>07/03/2013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828D0D-4A95-41C8-AAAC-A6C3D11412E2}" type="slidenum">
              <a:rPr lang="en-GB" smtClean="0"/>
              <a:t>‹#›</a:t>
            </a:fld>
            <a:endParaRPr lang="en-GB"/>
          </a:p>
        </p:txBody>
      </p:sp>
    </p:spTree>
    <p:extLst>
      <p:ext uri="{BB962C8B-B14F-4D97-AF65-F5344CB8AC3E}">
        <p14:creationId xmlns:p14="http://schemas.microsoft.com/office/powerpoint/2010/main" val="3865103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D6D6D1-587C-4658-913B-FEC0C92C81E1}" type="datetimeFigureOut">
              <a:rPr lang="en-GB" smtClean="0"/>
              <a:t>07/03/2013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828D0D-4A95-41C8-AAAC-A6C3D11412E2}" type="slidenum">
              <a:rPr lang="en-GB" smtClean="0"/>
              <a:t>‹#›</a:t>
            </a:fld>
            <a:endParaRPr lang="en-GB"/>
          </a:p>
        </p:txBody>
      </p:sp>
    </p:spTree>
    <p:extLst>
      <p:ext uri="{BB962C8B-B14F-4D97-AF65-F5344CB8AC3E}">
        <p14:creationId xmlns:p14="http://schemas.microsoft.com/office/powerpoint/2010/main" val="948959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5" name="Picture 8" descr="Black10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blue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0825" y="1557338"/>
            <a:ext cx="345757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icture Placeholder 2"/>
          <p:cNvSpPr>
            <a:spLocks noGrp="1"/>
          </p:cNvSpPr>
          <p:nvPr>
            <p:ph type="pic" idx="10"/>
          </p:nvPr>
        </p:nvSpPr>
        <p:spPr>
          <a:xfrm>
            <a:off x="0" y="3420000"/>
            <a:ext cx="9144000" cy="343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098" name="Rectangle 2"/>
          <p:cNvSpPr>
            <a:spLocks noGrp="1" noChangeArrowheads="1"/>
          </p:cNvSpPr>
          <p:nvPr>
            <p:ph type="ctrTitle"/>
          </p:nvPr>
        </p:nvSpPr>
        <p:spPr>
          <a:xfrm>
            <a:off x="0" y="2996952"/>
            <a:ext cx="9144000" cy="720080"/>
          </a:xfrm>
          <a:solidFill>
            <a:srgbClr val="069BB2">
              <a:alpha val="65000"/>
            </a:srgbClr>
          </a:solidFill>
        </p:spPr>
        <p:txBody>
          <a:bodyPr lIns="360000" tIns="72000"/>
          <a:lstStyle>
            <a:lvl1pPr>
              <a:spcAft>
                <a:spcPts val="4800"/>
              </a:spcAft>
              <a:defRPr sz="1800" baseline="0"/>
            </a:lvl1pPr>
          </a:lstStyle>
          <a:p>
            <a:pPr lvl="0"/>
            <a:r>
              <a:rPr lang="en-US" smtClean="0"/>
              <a:t>Click to edit Master title style</a:t>
            </a:r>
            <a:endParaRPr lang="en-US" noProof="0" dirty="0" smtClean="0"/>
          </a:p>
        </p:txBody>
      </p:sp>
      <p:sp>
        <p:nvSpPr>
          <p:cNvPr id="12" name="Text Placeholder 11"/>
          <p:cNvSpPr>
            <a:spLocks noGrp="1"/>
          </p:cNvSpPr>
          <p:nvPr>
            <p:ph type="body" sz="quarter" idx="11"/>
          </p:nvPr>
        </p:nvSpPr>
        <p:spPr>
          <a:xfrm>
            <a:off x="395536" y="3438000"/>
            <a:ext cx="7992888" cy="360040"/>
          </a:xfrm>
        </p:spPr>
        <p:txBody>
          <a:bodyPr/>
          <a:lstStyle>
            <a:lvl1pPr marL="0" indent="0">
              <a:buNone/>
              <a:defRPr sz="1600"/>
            </a:lvl1pPr>
          </a:lstStyle>
          <a:p>
            <a:pPr lvl="0"/>
            <a:r>
              <a:rPr lang="en-US" smtClean="0"/>
              <a:t>Click to edit Master text styles</a:t>
            </a:r>
          </a:p>
        </p:txBody>
      </p:sp>
    </p:spTree>
    <p:extLst>
      <p:ext uri="{BB962C8B-B14F-4D97-AF65-F5344CB8AC3E}">
        <p14:creationId xmlns:p14="http://schemas.microsoft.com/office/powerpoint/2010/main" val="3324698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5" name="Picture 8" descr="Black10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blue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557338"/>
            <a:ext cx="345757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icture Placeholder 2"/>
          <p:cNvSpPr>
            <a:spLocks noGrp="1"/>
          </p:cNvSpPr>
          <p:nvPr>
            <p:ph type="pic" idx="10"/>
          </p:nvPr>
        </p:nvSpPr>
        <p:spPr>
          <a:xfrm>
            <a:off x="0" y="3420000"/>
            <a:ext cx="9144000" cy="343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098" name="Rectangle 2"/>
          <p:cNvSpPr>
            <a:spLocks noGrp="1" noChangeArrowheads="1"/>
          </p:cNvSpPr>
          <p:nvPr>
            <p:ph type="ctrTitle"/>
          </p:nvPr>
        </p:nvSpPr>
        <p:spPr>
          <a:xfrm>
            <a:off x="0" y="2996952"/>
            <a:ext cx="9144000" cy="720080"/>
          </a:xfrm>
          <a:solidFill>
            <a:srgbClr val="069BB2">
              <a:alpha val="65000"/>
            </a:srgbClr>
          </a:solidFill>
        </p:spPr>
        <p:txBody>
          <a:bodyPr lIns="360000" tIns="72000"/>
          <a:lstStyle>
            <a:lvl1pPr>
              <a:spcAft>
                <a:spcPts val="4800"/>
              </a:spcAft>
              <a:defRPr sz="1800" baseline="0"/>
            </a:lvl1pPr>
          </a:lstStyle>
          <a:p>
            <a:pPr lvl="0"/>
            <a:r>
              <a:rPr lang="en-US" smtClean="0"/>
              <a:t>Click to edit Master title style</a:t>
            </a:r>
            <a:endParaRPr lang="en-US" noProof="0" dirty="0" smtClean="0"/>
          </a:p>
        </p:txBody>
      </p:sp>
      <p:sp>
        <p:nvSpPr>
          <p:cNvPr id="12" name="Text Placeholder 11"/>
          <p:cNvSpPr>
            <a:spLocks noGrp="1"/>
          </p:cNvSpPr>
          <p:nvPr>
            <p:ph type="body" sz="quarter" idx="11"/>
          </p:nvPr>
        </p:nvSpPr>
        <p:spPr>
          <a:xfrm>
            <a:off x="395536" y="3438000"/>
            <a:ext cx="7992888" cy="360040"/>
          </a:xfrm>
        </p:spPr>
        <p:txBody>
          <a:bodyPr/>
          <a:lstStyle>
            <a:lvl1pPr marL="0" indent="0">
              <a:buNone/>
              <a:defRPr sz="1600"/>
            </a:lvl1pPr>
          </a:lstStyle>
          <a:p>
            <a:pPr lvl="0"/>
            <a:r>
              <a:rPr lang="en-US" smtClean="0"/>
              <a:t>Click to edit Master text styles</a:t>
            </a:r>
          </a:p>
        </p:txBody>
      </p:sp>
    </p:spTree>
    <p:extLst>
      <p:ext uri="{BB962C8B-B14F-4D97-AF65-F5344CB8AC3E}">
        <p14:creationId xmlns:p14="http://schemas.microsoft.com/office/powerpoint/2010/main" val="3680412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fld id="{70E2A97C-DA7A-459D-BEB2-C467076B0435}"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06754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3528" y="4581128"/>
            <a:ext cx="8171185" cy="1187847"/>
          </a:xfrm>
        </p:spPr>
        <p:txBody>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323528" y="2906713"/>
            <a:ext cx="817118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9A691AC2-613F-448D-A9F1-1185DA3CD8FC}"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31469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marR="0" indent="0" algn="l" defTabSz="914400" rtl="0" eaLnBrk="1" fontAlgn="base" latinLnBrk="0" hangingPunct="1">
              <a:lnSpc>
                <a:spcPct val="100000"/>
              </a:lnSpc>
              <a:spcBef>
                <a:spcPct val="0"/>
              </a:spcBef>
              <a:spcAft>
                <a:spcPct val="0"/>
              </a:spcAft>
              <a:buClrTx/>
              <a:buSzTx/>
              <a:buFontTx/>
              <a:buNone/>
              <a:tab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330200"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70F9EACB-28E4-4FBA-AC6C-4EDC61328CFF}"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66788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BCCA8239-F5BB-45D7-A931-54E9235170FB}"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005616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fld id="{4379BAF2-B106-4C0C-8884-52B4D4C3150C}"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981768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C98EC028-9626-4C5D-8264-F63721F3D719}"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012455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D6D6D1-587C-4658-913B-FEC0C92C81E1}" type="datetimeFigureOut">
              <a:rPr lang="en-GB" smtClean="0"/>
              <a:t>07/03/2013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828D0D-4A95-41C8-AAAC-A6C3D11412E2}" type="slidenum">
              <a:rPr lang="en-GB" smtClean="0"/>
              <a:t>‹#›</a:t>
            </a:fld>
            <a:endParaRPr lang="en-GB"/>
          </a:p>
        </p:txBody>
      </p:sp>
    </p:spTree>
    <p:extLst>
      <p:ext uri="{BB962C8B-B14F-4D97-AF65-F5344CB8AC3E}">
        <p14:creationId xmlns:p14="http://schemas.microsoft.com/office/powerpoint/2010/main" val="3203734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3008313" cy="598388"/>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836712"/>
            <a:ext cx="5111750"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C4DE1E5-CA91-46CA-AA28-1526E7379893}"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122147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3528" y="4725144"/>
            <a:ext cx="6955160" cy="642194"/>
          </a:xfrm>
        </p:spPr>
        <p:txBody>
          <a:bodyPr anchor="b"/>
          <a:lstStyle>
            <a:lvl1pPr algn="l">
              <a:defRPr sz="2000" b="0"/>
            </a:lvl1pPr>
          </a:lstStyle>
          <a:p>
            <a:r>
              <a:rPr lang="en-US" smtClean="0"/>
              <a:t>Click to edit Master title style</a:t>
            </a:r>
            <a:endParaRPr lang="en-US" dirty="0"/>
          </a:p>
        </p:txBody>
      </p:sp>
      <p:sp>
        <p:nvSpPr>
          <p:cNvPr id="3" name="Picture Placeholder 2"/>
          <p:cNvSpPr>
            <a:spLocks noGrp="1"/>
          </p:cNvSpPr>
          <p:nvPr>
            <p:ph type="pic" idx="1"/>
          </p:nvPr>
        </p:nvSpPr>
        <p:spPr>
          <a:xfrm>
            <a:off x="323528" y="612775"/>
            <a:ext cx="695516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323528" y="5517232"/>
            <a:ext cx="6955160" cy="6549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62DBEA88-4421-403E-B89C-DCE4DB1228BD}"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394639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fld id="{D77AB9F5-C1DC-451C-8A09-C473C8CC5076}"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02709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lvl1pPr>
              <a:defRPr sz="24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30200" y="908050"/>
            <a:ext cx="6215063" cy="5257800"/>
          </a:xfrm>
        </p:spPr>
        <p:txBody>
          <a:bodyPr vert="eaVert"/>
          <a:lstStyle>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fld id="{49047AC4-70F4-4E95-9BE8-CA7D91F0E19A}"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917874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20000"/>
              </a:spcBef>
              <a:spcAft>
                <a:spcPct val="0"/>
              </a:spcAft>
            </a:pPr>
            <a:fld id="{434BC331-248A-415A-BA11-EF251658755B}" type="datetime1">
              <a:rPr lang="en-US" sz="1400" smtClean="0">
                <a:solidFill>
                  <a:srgbClr val="000000"/>
                </a:solidFill>
              </a:rPr>
              <a:pPr fontAlgn="base">
                <a:spcBef>
                  <a:spcPct val="20000"/>
                </a:spcBef>
                <a:spcAft>
                  <a:spcPct val="0"/>
                </a:spcAft>
              </a:pPr>
              <a:t>3/7/2013</a:t>
            </a:fld>
            <a:endParaRPr lang="en-GB" sz="1400">
              <a:solidFill>
                <a:srgbClr val="000000"/>
              </a:solidFill>
            </a:endParaRPr>
          </a:p>
        </p:txBody>
      </p:sp>
      <p:sp>
        <p:nvSpPr>
          <p:cNvPr id="5" name="Footer Placeholder 4"/>
          <p:cNvSpPr>
            <a:spLocks noGrp="1"/>
          </p:cNvSpPr>
          <p:nvPr>
            <p:ph type="ftr" sz="quarter" idx="11"/>
          </p:nvPr>
        </p:nvSpPr>
        <p:spPr>
          <a:xfrm>
            <a:off x="3500430" y="6643710"/>
            <a:ext cx="2895600" cy="214290"/>
          </a:xfrm>
          <a:prstGeom prst="rect">
            <a:avLst/>
          </a:prstGeom>
        </p:spPr>
        <p:txBody>
          <a:bodyPr/>
          <a:lstStyle>
            <a:lvl1pPr>
              <a:defRPr/>
            </a:lvl1pPr>
          </a:lstStyle>
          <a:p>
            <a:pPr fontAlgn="base">
              <a:spcBef>
                <a:spcPct val="20000"/>
              </a:spcBef>
              <a:spcAft>
                <a:spcPct val="0"/>
              </a:spcAft>
            </a:pPr>
            <a:endParaRPr lang="en-GB" sz="140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2B47959-A5CE-4826-B7BB-E5D8AD7714CB}"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3646675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pic>
        <p:nvPicPr>
          <p:cNvPr id="5" name="Picture 8" descr="Black10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blue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0825" y="1557338"/>
            <a:ext cx="345757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icture Placeholder 2"/>
          <p:cNvSpPr>
            <a:spLocks noGrp="1"/>
          </p:cNvSpPr>
          <p:nvPr>
            <p:ph type="pic" idx="10"/>
          </p:nvPr>
        </p:nvSpPr>
        <p:spPr>
          <a:xfrm>
            <a:off x="0" y="3420000"/>
            <a:ext cx="9144000" cy="343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098" name="Rectangle 2"/>
          <p:cNvSpPr>
            <a:spLocks noGrp="1" noChangeArrowheads="1"/>
          </p:cNvSpPr>
          <p:nvPr>
            <p:ph type="ctrTitle"/>
          </p:nvPr>
        </p:nvSpPr>
        <p:spPr>
          <a:xfrm>
            <a:off x="0" y="2996952"/>
            <a:ext cx="9144000" cy="720080"/>
          </a:xfrm>
          <a:solidFill>
            <a:srgbClr val="069BB2">
              <a:alpha val="65000"/>
            </a:srgbClr>
          </a:solidFill>
        </p:spPr>
        <p:txBody>
          <a:bodyPr lIns="360000" tIns="72000"/>
          <a:lstStyle>
            <a:lvl1pPr>
              <a:spcAft>
                <a:spcPts val="4800"/>
              </a:spcAft>
              <a:defRPr sz="1800" baseline="0"/>
            </a:lvl1pPr>
          </a:lstStyle>
          <a:p>
            <a:pPr lvl="0"/>
            <a:r>
              <a:rPr lang="en-GB" smtClean="0"/>
              <a:t>Click to edit Master title style</a:t>
            </a:r>
            <a:endParaRPr lang="en-US" noProof="0" dirty="0" smtClean="0"/>
          </a:p>
        </p:txBody>
      </p:sp>
      <p:sp>
        <p:nvSpPr>
          <p:cNvPr id="12" name="Text Placeholder 11"/>
          <p:cNvSpPr>
            <a:spLocks noGrp="1"/>
          </p:cNvSpPr>
          <p:nvPr>
            <p:ph type="body" sz="quarter" idx="11"/>
          </p:nvPr>
        </p:nvSpPr>
        <p:spPr>
          <a:xfrm>
            <a:off x="395536" y="3438000"/>
            <a:ext cx="7992888" cy="360040"/>
          </a:xfrm>
        </p:spPr>
        <p:txBody>
          <a:bodyPr/>
          <a:lstStyle>
            <a:lvl1pPr marL="0" indent="0">
              <a:buNone/>
              <a:defRPr sz="1600"/>
            </a:lvl1pPr>
          </a:lstStyle>
          <a:p>
            <a:pPr lvl="0"/>
            <a:r>
              <a:rPr lang="en-GB" dirty="0" smtClean="0"/>
              <a:t>Click to edit Master text styles</a:t>
            </a:r>
          </a:p>
        </p:txBody>
      </p:sp>
    </p:spTree>
    <p:extLst>
      <p:ext uri="{BB962C8B-B14F-4D97-AF65-F5344CB8AC3E}">
        <p14:creationId xmlns:p14="http://schemas.microsoft.com/office/powerpoint/2010/main" val="4267328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6D6D1-587C-4658-913B-FEC0C92C81E1}" type="datetimeFigureOut">
              <a:rPr lang="en-GB" smtClean="0"/>
              <a:t>07/03/2013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828D0D-4A95-41C8-AAAC-A6C3D11412E2}" type="slidenum">
              <a:rPr lang="en-GB" smtClean="0"/>
              <a:t>‹#›</a:t>
            </a:fld>
            <a:endParaRPr lang="en-GB"/>
          </a:p>
        </p:txBody>
      </p:sp>
    </p:spTree>
    <p:extLst>
      <p:ext uri="{BB962C8B-B14F-4D97-AF65-F5344CB8AC3E}">
        <p14:creationId xmlns:p14="http://schemas.microsoft.com/office/powerpoint/2010/main" val="191345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AD6D6D1-587C-4658-913B-FEC0C92C81E1}" type="datetimeFigureOut">
              <a:rPr lang="en-GB" smtClean="0"/>
              <a:t>07/03/2013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828D0D-4A95-41C8-AAAC-A6C3D11412E2}" type="slidenum">
              <a:rPr lang="en-GB" smtClean="0"/>
              <a:t>‹#›</a:t>
            </a:fld>
            <a:endParaRPr lang="en-GB"/>
          </a:p>
        </p:txBody>
      </p:sp>
    </p:spTree>
    <p:extLst>
      <p:ext uri="{BB962C8B-B14F-4D97-AF65-F5344CB8AC3E}">
        <p14:creationId xmlns:p14="http://schemas.microsoft.com/office/powerpoint/2010/main" val="96239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AD6D6D1-587C-4658-913B-FEC0C92C81E1}" type="datetimeFigureOut">
              <a:rPr lang="en-GB" smtClean="0"/>
              <a:t>07/03/2013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828D0D-4A95-41C8-AAAC-A6C3D11412E2}" type="slidenum">
              <a:rPr lang="en-GB" smtClean="0"/>
              <a:t>‹#›</a:t>
            </a:fld>
            <a:endParaRPr lang="en-GB"/>
          </a:p>
        </p:txBody>
      </p:sp>
    </p:spTree>
    <p:extLst>
      <p:ext uri="{BB962C8B-B14F-4D97-AF65-F5344CB8AC3E}">
        <p14:creationId xmlns:p14="http://schemas.microsoft.com/office/powerpoint/2010/main" val="22680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AD6D6D1-587C-4658-913B-FEC0C92C81E1}" type="datetimeFigureOut">
              <a:rPr lang="en-GB" smtClean="0"/>
              <a:t>07/03/2013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828D0D-4A95-41C8-AAAC-A6C3D11412E2}" type="slidenum">
              <a:rPr lang="en-GB" smtClean="0"/>
              <a:t>‹#›</a:t>
            </a:fld>
            <a:endParaRPr lang="en-GB"/>
          </a:p>
        </p:txBody>
      </p:sp>
    </p:spTree>
    <p:extLst>
      <p:ext uri="{BB962C8B-B14F-4D97-AF65-F5344CB8AC3E}">
        <p14:creationId xmlns:p14="http://schemas.microsoft.com/office/powerpoint/2010/main" val="178904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6D6D1-587C-4658-913B-FEC0C92C81E1}" type="datetimeFigureOut">
              <a:rPr lang="en-GB" smtClean="0"/>
              <a:t>07/03/2013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828D0D-4A95-41C8-AAAC-A6C3D11412E2}" type="slidenum">
              <a:rPr lang="en-GB" smtClean="0"/>
              <a:t>‹#›</a:t>
            </a:fld>
            <a:endParaRPr lang="en-GB"/>
          </a:p>
        </p:txBody>
      </p:sp>
    </p:spTree>
    <p:extLst>
      <p:ext uri="{BB962C8B-B14F-4D97-AF65-F5344CB8AC3E}">
        <p14:creationId xmlns:p14="http://schemas.microsoft.com/office/powerpoint/2010/main" val="1446996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6D6D1-587C-4658-913B-FEC0C92C81E1}" type="datetimeFigureOut">
              <a:rPr lang="en-GB" smtClean="0"/>
              <a:t>07/03/2013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828D0D-4A95-41C8-AAAC-A6C3D11412E2}" type="slidenum">
              <a:rPr lang="en-GB" smtClean="0"/>
              <a:t>‹#›</a:t>
            </a:fld>
            <a:endParaRPr lang="en-GB"/>
          </a:p>
        </p:txBody>
      </p:sp>
    </p:spTree>
    <p:extLst>
      <p:ext uri="{BB962C8B-B14F-4D97-AF65-F5344CB8AC3E}">
        <p14:creationId xmlns:p14="http://schemas.microsoft.com/office/powerpoint/2010/main" val="3247627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6D6D1-587C-4658-913B-FEC0C92C81E1}" type="datetimeFigureOut">
              <a:rPr lang="en-GB" smtClean="0"/>
              <a:t>07/03/2013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828D0D-4A95-41C8-AAAC-A6C3D11412E2}" type="slidenum">
              <a:rPr lang="en-GB" smtClean="0"/>
              <a:t>‹#›</a:t>
            </a:fld>
            <a:endParaRPr lang="en-GB"/>
          </a:p>
        </p:txBody>
      </p:sp>
    </p:spTree>
    <p:extLst>
      <p:ext uri="{BB962C8B-B14F-4D97-AF65-F5344CB8AC3E}">
        <p14:creationId xmlns:p14="http://schemas.microsoft.com/office/powerpoint/2010/main" val="1430417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6D6D1-587C-4658-913B-FEC0C92C81E1}" type="datetimeFigureOut">
              <a:rPr lang="en-GB" smtClean="0"/>
              <a:t>07/03/2013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28D0D-4A95-41C8-AAAC-A6C3D11412E2}" type="slidenum">
              <a:rPr lang="en-GB" smtClean="0"/>
              <a:t>‹#›</a:t>
            </a:fld>
            <a:endParaRPr lang="en-GB"/>
          </a:p>
        </p:txBody>
      </p:sp>
    </p:spTree>
    <p:extLst>
      <p:ext uri="{BB962C8B-B14F-4D97-AF65-F5344CB8AC3E}">
        <p14:creationId xmlns:p14="http://schemas.microsoft.com/office/powerpoint/2010/main" val="597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0200" y="765175"/>
            <a:ext cx="848995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330200" y="1989138"/>
            <a:ext cx="848995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20000"/>
              </a:spcBef>
              <a:spcAft>
                <a:spcPct val="0"/>
              </a:spcAft>
            </a:pPr>
            <a:fld id="{18B8ABA9-9594-45B4-8470-A47BACE0DDE5}" type="slidenum">
              <a:rPr lang="en-GB" smtClean="0">
                <a:solidFill>
                  <a:srgbClr val="000000"/>
                </a:solidFill>
              </a:rPr>
              <a:pPr fontAlgn="base">
                <a:spcBef>
                  <a:spcPct val="20000"/>
                </a:spcBef>
                <a:spcAft>
                  <a:spcPct val="0"/>
                </a:spcAft>
              </a:pPr>
              <a:t>‹#›</a:t>
            </a:fld>
            <a:endParaRPr lang="en-GB">
              <a:solidFill>
                <a:srgbClr val="000000"/>
              </a:solidFill>
            </a:endParaRPr>
          </a:p>
        </p:txBody>
      </p:sp>
      <p:pic>
        <p:nvPicPr>
          <p:cNvPr id="1029" name="Picture 12" descr="Black102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 descr="blue2.pn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323850" y="6237288"/>
            <a:ext cx="1511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053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sldNum="0" hdr="0" ftr="0" dt="0"/>
  <p:txStyles>
    <p:titleStyle>
      <a:lvl1pPr algn="l" rtl="0" eaLnBrk="1" fontAlgn="base" hangingPunct="1">
        <a:spcBef>
          <a:spcPct val="0"/>
        </a:spcBef>
        <a:spcAft>
          <a:spcPct val="0"/>
        </a:spcAft>
        <a:defRPr sz="2800">
          <a:solidFill>
            <a:schemeClr val="tx2"/>
          </a:solidFill>
          <a:latin typeface="+mj-lt"/>
          <a:ea typeface="+mj-ea"/>
          <a:cs typeface="ＭＳ Ｐゴシック" charset="0"/>
        </a:defRPr>
      </a:lvl1pPr>
      <a:lvl2pPr algn="l" rtl="0" eaLnBrk="1" fontAlgn="base" hangingPunct="1">
        <a:spcBef>
          <a:spcPct val="0"/>
        </a:spcBef>
        <a:spcAft>
          <a:spcPct val="0"/>
        </a:spcAft>
        <a:defRPr sz="2800">
          <a:solidFill>
            <a:schemeClr val="tx2"/>
          </a:solidFill>
          <a:latin typeface="Arial" charset="0"/>
          <a:ea typeface="ＭＳ Ｐゴシック" charset="0"/>
          <a:cs typeface="ＭＳ Ｐゴシック" charset="0"/>
        </a:defRPr>
      </a:lvl2pPr>
      <a:lvl3pPr algn="l" rtl="0" eaLnBrk="1" fontAlgn="base" hangingPunct="1">
        <a:spcBef>
          <a:spcPct val="0"/>
        </a:spcBef>
        <a:spcAft>
          <a:spcPct val="0"/>
        </a:spcAft>
        <a:defRPr sz="2800">
          <a:solidFill>
            <a:schemeClr val="tx2"/>
          </a:solidFill>
          <a:latin typeface="Arial" charset="0"/>
          <a:ea typeface="ＭＳ Ｐゴシック" charset="0"/>
          <a:cs typeface="ＭＳ Ｐゴシック" charset="0"/>
        </a:defRPr>
      </a:lvl3pPr>
      <a:lvl4pPr algn="l" rtl="0" eaLnBrk="1" fontAlgn="base" hangingPunct="1">
        <a:spcBef>
          <a:spcPct val="0"/>
        </a:spcBef>
        <a:spcAft>
          <a:spcPct val="0"/>
        </a:spcAft>
        <a:defRPr sz="2800">
          <a:solidFill>
            <a:schemeClr val="tx2"/>
          </a:solidFill>
          <a:latin typeface="Arial" charset="0"/>
          <a:ea typeface="ＭＳ Ｐゴシック" charset="0"/>
          <a:cs typeface="ＭＳ Ｐゴシック" charset="0"/>
        </a:defRPr>
      </a:lvl4pPr>
      <a:lvl5pPr algn="l" rtl="0" eaLnBrk="1" fontAlgn="base" hangingPunct="1">
        <a:spcBef>
          <a:spcPct val="0"/>
        </a:spcBef>
        <a:spcAft>
          <a:spcPct val="0"/>
        </a:spcAft>
        <a:defRPr sz="28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000" b="1">
          <a:solidFill>
            <a:schemeClr val="tx2"/>
          </a:solidFill>
          <a:latin typeface="Arial" charset="0"/>
          <a:ea typeface="ＭＳ Ｐゴシック" charset="0"/>
        </a:defRPr>
      </a:lvl6pPr>
      <a:lvl7pPr marL="914400" algn="l" rtl="0" eaLnBrk="1" fontAlgn="base" hangingPunct="1">
        <a:spcBef>
          <a:spcPct val="0"/>
        </a:spcBef>
        <a:spcAft>
          <a:spcPct val="0"/>
        </a:spcAft>
        <a:defRPr sz="3000" b="1">
          <a:solidFill>
            <a:schemeClr val="tx2"/>
          </a:solidFill>
          <a:latin typeface="Arial" charset="0"/>
          <a:ea typeface="ＭＳ Ｐゴシック" charset="0"/>
        </a:defRPr>
      </a:lvl7pPr>
      <a:lvl8pPr marL="1371600" algn="l" rtl="0" eaLnBrk="1" fontAlgn="base" hangingPunct="1">
        <a:spcBef>
          <a:spcPct val="0"/>
        </a:spcBef>
        <a:spcAft>
          <a:spcPct val="0"/>
        </a:spcAft>
        <a:defRPr sz="3000" b="1">
          <a:solidFill>
            <a:schemeClr val="tx2"/>
          </a:solidFill>
          <a:latin typeface="Arial" charset="0"/>
          <a:ea typeface="ＭＳ Ｐゴシック" charset="0"/>
        </a:defRPr>
      </a:lvl8pPr>
      <a:lvl9pPr marL="1828800" algn="l" rtl="0" eaLnBrk="1" fontAlgn="base" hangingPunct="1">
        <a:spcBef>
          <a:spcPct val="0"/>
        </a:spcBef>
        <a:spcAft>
          <a:spcPct val="0"/>
        </a:spcAft>
        <a:defRPr sz="3000" b="1">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19.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19.xml"/><Relationship Id="rId6" Type="http://schemas.openxmlformats.org/officeDocument/2006/relationships/image" Target="../media/image19.emf"/><Relationship Id="rId5" Type="http://schemas.openxmlformats.org/officeDocument/2006/relationships/image" Target="../media/image18.emf"/><Relationship Id="rId4" Type="http://schemas.openxmlformats.org/officeDocument/2006/relationships/image" Target="../media/image17.emf"/></Relationships>
</file>

<file path=ppt/slides/_rels/slide1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image" Target="../media/image19.emf"/><Relationship Id="rId5" Type="http://schemas.openxmlformats.org/officeDocument/2006/relationships/image" Target="../media/image22.emf"/><Relationship Id="rId4" Type="http://schemas.openxmlformats.org/officeDocument/2006/relationships/image" Target="../media/image2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3.xml"/><Relationship Id="rId1" Type="http://schemas.openxmlformats.org/officeDocument/2006/relationships/slideLayout" Target="../slideLayouts/slideLayout19.xml"/><Relationship Id="rId4" Type="http://schemas.openxmlformats.org/officeDocument/2006/relationships/image" Target="../media/image2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4.xml"/><Relationship Id="rId1" Type="http://schemas.openxmlformats.org/officeDocument/2006/relationships/slideLayout" Target="../slideLayouts/slideLayout19.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24.xml"/><Relationship Id="rId5" Type="http://schemas.openxmlformats.org/officeDocument/2006/relationships/image" Target="../media/image7.jpeg"/><Relationship Id="rId4" Type="http://schemas.openxmlformats.org/officeDocument/2006/relationships/image" Target="../media/image6.gif"/></Relationships>
</file>

<file path=ppt/slides/_rels/slide20.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15.xml"/><Relationship Id="rId1" Type="http://schemas.openxmlformats.org/officeDocument/2006/relationships/slideLayout" Target="../slideLayouts/slideLayout19.xml"/><Relationship Id="rId6" Type="http://schemas.openxmlformats.org/officeDocument/2006/relationships/image" Target="../media/image30.emf"/><Relationship Id="rId5" Type="http://schemas.openxmlformats.org/officeDocument/2006/relationships/image" Target="../media/image29.emf"/><Relationship Id="rId4" Type="http://schemas.openxmlformats.org/officeDocument/2006/relationships/image" Target="../media/image28.emf"/></Relationships>
</file>

<file path=ppt/slides/_rels/slide21.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16.xml"/><Relationship Id="rId1" Type="http://schemas.openxmlformats.org/officeDocument/2006/relationships/slideLayout" Target="../slideLayouts/slideLayout19.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19.xml"/><Relationship Id="rId4" Type="http://schemas.openxmlformats.org/officeDocument/2006/relationships/image" Target="../media/image6.gif"/></Relationships>
</file>

<file path=ppt/slides/_rels/slide2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37.jpe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ctrTitle"/>
          </p:nvPr>
        </p:nvSpPr>
        <p:spPr>
          <a:xfrm>
            <a:off x="0" y="2996952"/>
            <a:ext cx="9144000" cy="1008112"/>
          </a:xfrm>
          <a:solidFill>
            <a:srgbClr val="069BB2">
              <a:alpha val="65097"/>
            </a:srgbClr>
          </a:solidFill>
        </p:spPr>
        <p:txBody>
          <a:bodyPr>
            <a:noAutofit/>
          </a:bodyPr>
          <a:lstStyle/>
          <a:p>
            <a:pPr algn="l"/>
            <a:r>
              <a:rPr lang="en-GB" sz="2000" b="1" dirty="0" smtClean="0"/>
              <a:t>IEA Annex 37:</a:t>
            </a:r>
            <a:br>
              <a:rPr lang="en-GB" sz="2000" b="1" dirty="0" smtClean="0"/>
            </a:br>
            <a:r>
              <a:rPr lang="en-GB" sz="2000" b="1" dirty="0" smtClean="0"/>
              <a:t>Demonstration of field measurements of heat pump systems in buildings – </a:t>
            </a:r>
            <a:br>
              <a:rPr lang="en-GB" sz="2000" b="1" dirty="0" smtClean="0"/>
            </a:br>
            <a:r>
              <a:rPr lang="en-GB" sz="2000" b="1" dirty="0" smtClean="0"/>
              <a:t>Good examples with modern technology</a:t>
            </a:r>
            <a:endParaRPr lang="en-US" sz="2000" dirty="0">
              <a:latin typeface="Arial" charset="0"/>
              <a:ea typeface="ＭＳ Ｐゴシック" charset="0"/>
            </a:endParaRPr>
          </a:p>
        </p:txBody>
      </p:sp>
      <p:sp>
        <p:nvSpPr>
          <p:cNvPr id="15364" name="Text Placeholder 3"/>
          <p:cNvSpPr>
            <a:spLocks noGrp="1"/>
          </p:cNvSpPr>
          <p:nvPr>
            <p:ph type="body" sz="quarter" idx="11"/>
          </p:nvPr>
        </p:nvSpPr>
        <p:spPr>
          <a:xfrm>
            <a:off x="251346" y="6021288"/>
            <a:ext cx="7993062" cy="584887"/>
          </a:xfrm>
        </p:spPr>
        <p:txBody>
          <a:bodyPr>
            <a:noAutofit/>
          </a:bodyPr>
          <a:lstStyle/>
          <a:p>
            <a:r>
              <a:rPr lang="en-GB" sz="2000" b="1" i="1" dirty="0" smtClean="0"/>
              <a:t>Jenny Love</a:t>
            </a:r>
          </a:p>
          <a:p>
            <a:r>
              <a:rPr lang="en-GB" sz="2000" dirty="0"/>
              <a:t>8</a:t>
            </a:r>
            <a:r>
              <a:rPr lang="en-GB" sz="2000" baseline="30000" dirty="0" smtClean="0"/>
              <a:t>th</a:t>
            </a:r>
            <a:r>
              <a:rPr lang="en-GB" sz="2000" dirty="0" smtClean="0"/>
              <a:t> </a:t>
            </a:r>
            <a:r>
              <a:rPr lang="en-GB" sz="2000" dirty="0"/>
              <a:t>March </a:t>
            </a:r>
            <a:r>
              <a:rPr lang="en-GB" sz="2000" dirty="0" smtClean="0"/>
              <a:t>2013</a:t>
            </a:r>
            <a:endParaRPr lang="en-GB" sz="2000" dirty="0"/>
          </a:p>
          <a:p>
            <a:endParaRPr lang="en-US" sz="2000" dirty="0">
              <a:latin typeface="Arial" charset="0"/>
              <a:ea typeface="ＭＳ Ｐゴシック" charset="0"/>
            </a:endParaRPr>
          </a:p>
        </p:txBody>
      </p:sp>
    </p:spTree>
    <p:extLst>
      <p:ext uri="{BB962C8B-B14F-4D97-AF65-F5344CB8AC3E}">
        <p14:creationId xmlns:p14="http://schemas.microsoft.com/office/powerpoint/2010/main" val="4287638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8" y="1074344"/>
            <a:ext cx="4644008" cy="228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1844" y="1124744"/>
            <a:ext cx="4404320"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1654" y="4293096"/>
            <a:ext cx="5310356"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23528" y="519063"/>
            <a:ext cx="3692037" cy="461665"/>
          </a:xfrm>
          <a:prstGeom prst="rect">
            <a:avLst/>
          </a:prstGeom>
        </p:spPr>
        <p:txBody>
          <a:bodyPr wrap="none">
            <a:spAutoFit/>
          </a:bodyPr>
          <a:lstStyle/>
          <a:p>
            <a:pPr algn="ctr"/>
            <a:r>
              <a:rPr lang="en-GB" sz="2400" dirty="0" smtClean="0"/>
              <a:t>SPF3: Monthly </a:t>
            </a:r>
            <a:r>
              <a:rPr lang="en-GB" sz="2400" dirty="0" err="1"/>
              <a:t>timeseries</a:t>
            </a:r>
            <a:endParaRPr lang="en-GB" sz="2400" dirty="0"/>
          </a:p>
        </p:txBody>
      </p:sp>
      <p:sp>
        <p:nvSpPr>
          <p:cNvPr id="7" name="Oval 6"/>
          <p:cNvSpPr/>
          <p:nvPr/>
        </p:nvSpPr>
        <p:spPr>
          <a:xfrm>
            <a:off x="1259632" y="1340768"/>
            <a:ext cx="1440160" cy="936104"/>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61764" y="6165304"/>
            <a:ext cx="1889956" cy="576064"/>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071" y="4286198"/>
            <a:ext cx="4682063" cy="238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Connector 11"/>
          <p:cNvCxnSpPr/>
          <p:nvPr/>
        </p:nvCxnSpPr>
        <p:spPr>
          <a:xfrm>
            <a:off x="0" y="3789040"/>
            <a:ext cx="9144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3491880" y="3356992"/>
            <a:ext cx="0"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4644008" y="3780656"/>
            <a:ext cx="0" cy="4404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635896" y="3419708"/>
            <a:ext cx="1008112" cy="369332"/>
          </a:xfrm>
          <a:prstGeom prst="rect">
            <a:avLst/>
          </a:prstGeom>
          <a:noFill/>
        </p:spPr>
        <p:txBody>
          <a:bodyPr wrap="square" rtlCol="0">
            <a:spAutoFit/>
          </a:bodyPr>
          <a:lstStyle/>
          <a:p>
            <a:r>
              <a:rPr lang="en-GB" dirty="0" smtClean="0"/>
              <a:t>GSHPs</a:t>
            </a:r>
            <a:endParaRPr lang="en-GB" dirty="0"/>
          </a:p>
        </p:txBody>
      </p:sp>
      <p:sp>
        <p:nvSpPr>
          <p:cNvPr id="18" name="TextBox 17"/>
          <p:cNvSpPr txBox="1"/>
          <p:nvPr/>
        </p:nvSpPr>
        <p:spPr>
          <a:xfrm>
            <a:off x="3635896" y="3771364"/>
            <a:ext cx="1008112" cy="369332"/>
          </a:xfrm>
          <a:prstGeom prst="rect">
            <a:avLst/>
          </a:prstGeom>
          <a:noFill/>
        </p:spPr>
        <p:txBody>
          <a:bodyPr wrap="square" rtlCol="0">
            <a:spAutoFit/>
          </a:bodyPr>
          <a:lstStyle/>
          <a:p>
            <a:r>
              <a:rPr lang="en-GB" dirty="0"/>
              <a:t>A</a:t>
            </a:r>
            <a:r>
              <a:rPr lang="en-GB" dirty="0" smtClean="0"/>
              <a:t>SHPs</a:t>
            </a:r>
            <a:endParaRPr lang="en-GB" dirty="0"/>
          </a:p>
        </p:txBody>
      </p:sp>
      <p:sp>
        <p:nvSpPr>
          <p:cNvPr id="19" name="Rectangle 18"/>
          <p:cNvSpPr/>
          <p:nvPr/>
        </p:nvSpPr>
        <p:spPr>
          <a:xfrm>
            <a:off x="251520" y="908720"/>
            <a:ext cx="401028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A</a:t>
            </a:r>
            <a:endParaRPr lang="en-GB" sz="1200" dirty="0">
              <a:solidFill>
                <a:schemeClr val="tx1"/>
              </a:solidFill>
            </a:endParaRPr>
          </a:p>
        </p:txBody>
      </p:sp>
      <p:sp>
        <p:nvSpPr>
          <p:cNvPr id="20" name="Rectangle 19"/>
          <p:cNvSpPr/>
          <p:nvPr/>
        </p:nvSpPr>
        <p:spPr>
          <a:xfrm>
            <a:off x="4810188" y="980728"/>
            <a:ext cx="401028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C</a:t>
            </a:r>
            <a:endParaRPr lang="en-GB" sz="1200" dirty="0">
              <a:solidFill>
                <a:schemeClr val="tx1"/>
              </a:solidFill>
            </a:endParaRPr>
          </a:p>
        </p:txBody>
      </p:sp>
      <p:sp>
        <p:nvSpPr>
          <p:cNvPr id="21" name="Rectangle 20"/>
          <p:cNvSpPr/>
          <p:nvPr/>
        </p:nvSpPr>
        <p:spPr>
          <a:xfrm>
            <a:off x="179512" y="4149080"/>
            <a:ext cx="401028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B</a:t>
            </a:r>
            <a:endParaRPr lang="en-GB" sz="1200" dirty="0">
              <a:solidFill>
                <a:schemeClr val="tx1"/>
              </a:solidFill>
            </a:endParaRPr>
          </a:p>
        </p:txBody>
      </p:sp>
      <p:sp>
        <p:nvSpPr>
          <p:cNvPr id="22" name="Rectangle 21"/>
          <p:cNvSpPr/>
          <p:nvPr/>
        </p:nvSpPr>
        <p:spPr>
          <a:xfrm>
            <a:off x="4716016" y="4149080"/>
            <a:ext cx="401028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D</a:t>
            </a:r>
            <a:endParaRPr lang="en-GB" sz="1200" dirty="0">
              <a:solidFill>
                <a:schemeClr val="tx1"/>
              </a:solidFill>
            </a:endParaRPr>
          </a:p>
        </p:txBody>
      </p:sp>
    </p:spTree>
    <p:extLst>
      <p:ext uri="{BB962C8B-B14F-4D97-AF65-F5344CB8AC3E}">
        <p14:creationId xmlns:p14="http://schemas.microsoft.com/office/powerpoint/2010/main" val="387685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srcRect t="6921"/>
          <a:stretch/>
        </p:blipFill>
        <p:spPr bwMode="auto">
          <a:xfrm>
            <a:off x="1115616" y="1734671"/>
            <a:ext cx="6804757" cy="4222523"/>
          </a:xfrm>
          <a:prstGeom prst="rect">
            <a:avLst/>
          </a:prstGeom>
          <a:noFill/>
          <a:ln w="9525">
            <a:noFill/>
            <a:miter lim="800000"/>
            <a:headEnd/>
            <a:tailEnd/>
          </a:ln>
          <a:effectLst/>
        </p:spPr>
      </p:pic>
      <p:sp>
        <p:nvSpPr>
          <p:cNvPr id="3" name="TextBox 2"/>
          <p:cNvSpPr txBox="1"/>
          <p:nvPr/>
        </p:nvSpPr>
        <p:spPr>
          <a:xfrm>
            <a:off x="35496" y="695603"/>
            <a:ext cx="9144000" cy="461665"/>
          </a:xfrm>
          <a:prstGeom prst="rect">
            <a:avLst/>
          </a:prstGeom>
          <a:noFill/>
        </p:spPr>
        <p:txBody>
          <a:bodyPr wrap="square" rtlCol="0">
            <a:spAutoFit/>
          </a:bodyPr>
          <a:lstStyle/>
          <a:p>
            <a:r>
              <a:rPr lang="en-GB" sz="2400" dirty="0" smtClean="0"/>
              <a:t>Central heating flow (blue) and return (green) temperatures, site A</a:t>
            </a:r>
            <a:endParaRPr lang="en-GB" sz="2400" dirty="0"/>
          </a:p>
        </p:txBody>
      </p:sp>
    </p:spTree>
    <p:extLst>
      <p:ext uri="{BB962C8B-B14F-4D97-AF65-F5344CB8AC3E}">
        <p14:creationId xmlns:p14="http://schemas.microsoft.com/office/powerpoint/2010/main" val="3278256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rotWithShape="1">
          <a:blip r:embed="rId3" cstate="print"/>
          <a:srcRect t="6605"/>
          <a:stretch/>
        </p:blipFill>
        <p:spPr bwMode="auto">
          <a:xfrm>
            <a:off x="-324544" y="1410346"/>
            <a:ext cx="10406236" cy="4038319"/>
          </a:xfrm>
          <a:prstGeom prst="rect">
            <a:avLst/>
          </a:prstGeom>
          <a:noFill/>
          <a:ln w="9525">
            <a:noFill/>
            <a:miter lim="800000"/>
            <a:headEnd/>
            <a:tailEnd/>
          </a:ln>
          <a:effectLst/>
        </p:spPr>
      </p:pic>
      <p:sp>
        <p:nvSpPr>
          <p:cNvPr id="3" name="TextBox 2"/>
          <p:cNvSpPr txBox="1"/>
          <p:nvPr/>
        </p:nvSpPr>
        <p:spPr>
          <a:xfrm>
            <a:off x="35496" y="695603"/>
            <a:ext cx="9144000" cy="461665"/>
          </a:xfrm>
          <a:prstGeom prst="rect">
            <a:avLst/>
          </a:prstGeom>
          <a:noFill/>
        </p:spPr>
        <p:txBody>
          <a:bodyPr wrap="square" rtlCol="0">
            <a:spAutoFit/>
          </a:bodyPr>
          <a:lstStyle/>
          <a:p>
            <a:r>
              <a:rPr lang="en-GB" sz="2400" dirty="0" smtClean="0"/>
              <a:t>Monthly external temperature</a:t>
            </a:r>
            <a:endParaRPr lang="en-GB" sz="2400" dirty="0"/>
          </a:p>
        </p:txBody>
      </p:sp>
    </p:spTree>
    <p:extLst>
      <p:ext uri="{BB962C8B-B14F-4D97-AF65-F5344CB8AC3E}">
        <p14:creationId xmlns:p14="http://schemas.microsoft.com/office/powerpoint/2010/main" val="1073864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9675" y="170451"/>
            <a:ext cx="3988143" cy="369332"/>
          </a:xfrm>
          <a:prstGeom prst="rect">
            <a:avLst/>
          </a:prstGeom>
        </p:spPr>
        <p:txBody>
          <a:bodyPr wrap="none">
            <a:spAutoFit/>
          </a:bodyPr>
          <a:lstStyle/>
          <a:p>
            <a:pPr algn="ctr"/>
            <a:r>
              <a:rPr lang="en-GB" dirty="0" smtClean="0"/>
              <a:t>SPF3: Daily against external temperature</a:t>
            </a:r>
            <a:endParaRPr lang="en-GB"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552" y="1124744"/>
            <a:ext cx="5184576"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9458" y="4077072"/>
            <a:ext cx="5319086" cy="2659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cstate="print"/>
          <a:srcRect/>
          <a:stretch>
            <a:fillRect/>
          </a:stretch>
        </p:blipFill>
        <p:spPr bwMode="auto">
          <a:xfrm>
            <a:off x="4211960" y="1160748"/>
            <a:ext cx="5256584" cy="2628292"/>
          </a:xfrm>
          <a:prstGeom prst="rect">
            <a:avLst/>
          </a:prstGeom>
          <a:noFill/>
          <a:ln w="9525">
            <a:noFill/>
            <a:miter lim="800000"/>
            <a:headEnd/>
            <a:tailEnd/>
          </a:ln>
          <a:effectLst/>
        </p:spPr>
      </p:pic>
      <p:sp>
        <p:nvSpPr>
          <p:cNvPr id="8" name="Rectangle 7"/>
          <p:cNvSpPr/>
          <p:nvPr/>
        </p:nvSpPr>
        <p:spPr>
          <a:xfrm>
            <a:off x="161764" y="6165304"/>
            <a:ext cx="1889956" cy="576064"/>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552" y="4077072"/>
            <a:ext cx="5184576"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179512" y="980728"/>
            <a:ext cx="401028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A</a:t>
            </a:r>
            <a:endParaRPr lang="en-GB" sz="1200" dirty="0">
              <a:solidFill>
                <a:schemeClr val="tx1"/>
              </a:solidFill>
            </a:endParaRPr>
          </a:p>
        </p:txBody>
      </p:sp>
      <p:sp>
        <p:nvSpPr>
          <p:cNvPr id="11" name="Rectangle 10"/>
          <p:cNvSpPr/>
          <p:nvPr/>
        </p:nvSpPr>
        <p:spPr>
          <a:xfrm>
            <a:off x="179512" y="3933056"/>
            <a:ext cx="401028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B</a:t>
            </a:r>
            <a:endParaRPr lang="en-GB" sz="1200" dirty="0">
              <a:solidFill>
                <a:schemeClr val="tx1"/>
              </a:solidFill>
            </a:endParaRPr>
          </a:p>
        </p:txBody>
      </p:sp>
      <p:sp>
        <p:nvSpPr>
          <p:cNvPr id="12" name="Rectangle 11"/>
          <p:cNvSpPr/>
          <p:nvPr/>
        </p:nvSpPr>
        <p:spPr>
          <a:xfrm>
            <a:off x="4810188" y="1052736"/>
            <a:ext cx="401028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C</a:t>
            </a:r>
            <a:endParaRPr lang="en-GB" sz="1200" dirty="0">
              <a:solidFill>
                <a:schemeClr val="tx1"/>
              </a:solidFill>
            </a:endParaRPr>
          </a:p>
        </p:txBody>
      </p:sp>
      <p:sp>
        <p:nvSpPr>
          <p:cNvPr id="13" name="Rectangle 12"/>
          <p:cNvSpPr/>
          <p:nvPr/>
        </p:nvSpPr>
        <p:spPr>
          <a:xfrm>
            <a:off x="4810188" y="3933056"/>
            <a:ext cx="401028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D</a:t>
            </a:r>
            <a:endParaRPr lang="en-GB" sz="1200" dirty="0">
              <a:solidFill>
                <a:schemeClr val="tx1"/>
              </a:solidFill>
            </a:endParaRPr>
          </a:p>
        </p:txBody>
      </p:sp>
      <p:sp>
        <p:nvSpPr>
          <p:cNvPr id="9" name="TextBox 8"/>
          <p:cNvSpPr txBox="1"/>
          <p:nvPr/>
        </p:nvSpPr>
        <p:spPr>
          <a:xfrm>
            <a:off x="35496" y="620688"/>
            <a:ext cx="9144000" cy="461665"/>
          </a:xfrm>
          <a:prstGeom prst="rect">
            <a:avLst/>
          </a:prstGeom>
          <a:noFill/>
        </p:spPr>
        <p:txBody>
          <a:bodyPr wrap="square" rtlCol="0">
            <a:spAutoFit/>
          </a:bodyPr>
          <a:lstStyle/>
          <a:p>
            <a:r>
              <a:rPr lang="en-GB" sz="2400" dirty="0" smtClean="0"/>
              <a:t>SPF3 – daily averages against external temperature</a:t>
            </a:r>
            <a:endParaRPr lang="en-GB" sz="2400" dirty="0"/>
          </a:p>
        </p:txBody>
      </p:sp>
      <p:cxnSp>
        <p:nvCxnSpPr>
          <p:cNvPr id="14" name="Straight Connector 13"/>
          <p:cNvCxnSpPr/>
          <p:nvPr/>
        </p:nvCxnSpPr>
        <p:spPr>
          <a:xfrm>
            <a:off x="0" y="3933056"/>
            <a:ext cx="9144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3995936" y="3501008"/>
            <a:ext cx="0"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5004048" y="3924672"/>
            <a:ext cx="0" cy="4404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067944" y="3563724"/>
            <a:ext cx="1008112" cy="369332"/>
          </a:xfrm>
          <a:prstGeom prst="rect">
            <a:avLst/>
          </a:prstGeom>
          <a:noFill/>
        </p:spPr>
        <p:txBody>
          <a:bodyPr wrap="square" rtlCol="0">
            <a:spAutoFit/>
          </a:bodyPr>
          <a:lstStyle/>
          <a:p>
            <a:r>
              <a:rPr lang="en-GB" dirty="0" smtClean="0"/>
              <a:t>GSHPs</a:t>
            </a:r>
            <a:endParaRPr lang="en-GB" dirty="0"/>
          </a:p>
        </p:txBody>
      </p:sp>
      <p:sp>
        <p:nvSpPr>
          <p:cNvPr id="18" name="TextBox 17"/>
          <p:cNvSpPr txBox="1"/>
          <p:nvPr/>
        </p:nvSpPr>
        <p:spPr>
          <a:xfrm>
            <a:off x="4067944" y="3915380"/>
            <a:ext cx="1008112" cy="369332"/>
          </a:xfrm>
          <a:prstGeom prst="rect">
            <a:avLst/>
          </a:prstGeom>
          <a:noFill/>
        </p:spPr>
        <p:txBody>
          <a:bodyPr wrap="square" rtlCol="0">
            <a:spAutoFit/>
          </a:bodyPr>
          <a:lstStyle/>
          <a:p>
            <a:r>
              <a:rPr lang="en-GB" dirty="0"/>
              <a:t>A</a:t>
            </a:r>
            <a:r>
              <a:rPr lang="en-GB" dirty="0" smtClean="0"/>
              <a:t>SHPs</a:t>
            </a:r>
            <a:endParaRPr lang="en-GB" dirty="0"/>
          </a:p>
        </p:txBody>
      </p:sp>
    </p:spTree>
    <p:extLst>
      <p:ext uri="{BB962C8B-B14F-4D97-AF65-F5344CB8AC3E}">
        <p14:creationId xmlns:p14="http://schemas.microsoft.com/office/powerpoint/2010/main" val="3384175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5017" y="1140440"/>
            <a:ext cx="5441215" cy="2720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5017" y="4041068"/>
            <a:ext cx="5444388" cy="2785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64036" y="581779"/>
            <a:ext cx="8872460" cy="430887"/>
          </a:xfrm>
          <a:prstGeom prst="rect">
            <a:avLst/>
          </a:prstGeom>
        </p:spPr>
        <p:txBody>
          <a:bodyPr wrap="square">
            <a:spAutoFit/>
          </a:bodyPr>
          <a:lstStyle/>
          <a:p>
            <a:r>
              <a:rPr lang="en-GB" sz="2200" dirty="0" smtClean="0"/>
              <a:t>SPF3 - Daily against external </a:t>
            </a:r>
            <a:r>
              <a:rPr lang="en-GB" sz="2200" dirty="0"/>
              <a:t>T</a:t>
            </a:r>
            <a:r>
              <a:rPr lang="en-GB" sz="2200" dirty="0" smtClean="0"/>
              <a:t> –  split into space heating and DHW</a:t>
            </a:r>
            <a:endParaRPr lang="en-GB" sz="2200" dirty="0"/>
          </a:p>
        </p:txBody>
      </p:sp>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560" y="1124744"/>
            <a:ext cx="5544616" cy="2772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161764" y="6165304"/>
            <a:ext cx="1889956" cy="576064"/>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560" y="4113076"/>
            <a:ext cx="5400600" cy="27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3528" y="980728"/>
            <a:ext cx="425457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A</a:t>
            </a:r>
            <a:endParaRPr lang="en-GB" sz="1200" dirty="0">
              <a:solidFill>
                <a:schemeClr val="tx1"/>
              </a:solidFill>
            </a:endParaRPr>
          </a:p>
        </p:txBody>
      </p:sp>
      <p:sp>
        <p:nvSpPr>
          <p:cNvPr id="10" name="Rectangle 9"/>
          <p:cNvSpPr/>
          <p:nvPr/>
        </p:nvSpPr>
        <p:spPr>
          <a:xfrm>
            <a:off x="417700" y="4005064"/>
            <a:ext cx="401028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B</a:t>
            </a:r>
            <a:endParaRPr lang="en-GB" sz="1200" dirty="0">
              <a:solidFill>
                <a:schemeClr val="tx1"/>
              </a:solidFill>
            </a:endParaRPr>
          </a:p>
        </p:txBody>
      </p:sp>
      <p:sp>
        <p:nvSpPr>
          <p:cNvPr id="11" name="Rectangle 10"/>
          <p:cNvSpPr/>
          <p:nvPr/>
        </p:nvSpPr>
        <p:spPr>
          <a:xfrm>
            <a:off x="4860032" y="1052736"/>
            <a:ext cx="417646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C</a:t>
            </a:r>
            <a:endParaRPr lang="en-GB" sz="1200" dirty="0">
              <a:solidFill>
                <a:schemeClr val="tx1"/>
              </a:solidFill>
            </a:endParaRPr>
          </a:p>
        </p:txBody>
      </p:sp>
      <p:sp>
        <p:nvSpPr>
          <p:cNvPr id="12" name="Rectangle 11"/>
          <p:cNvSpPr/>
          <p:nvPr/>
        </p:nvSpPr>
        <p:spPr>
          <a:xfrm>
            <a:off x="4860032" y="3897052"/>
            <a:ext cx="4176464" cy="324036"/>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D</a:t>
            </a:r>
            <a:endParaRPr lang="en-GB" sz="1200" dirty="0">
              <a:solidFill>
                <a:schemeClr val="tx1"/>
              </a:solidFill>
            </a:endParaRPr>
          </a:p>
        </p:txBody>
      </p:sp>
      <p:cxnSp>
        <p:nvCxnSpPr>
          <p:cNvPr id="13" name="Straight Connector 12"/>
          <p:cNvCxnSpPr/>
          <p:nvPr/>
        </p:nvCxnSpPr>
        <p:spPr>
          <a:xfrm>
            <a:off x="0" y="3933056"/>
            <a:ext cx="9144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3995936" y="3501008"/>
            <a:ext cx="0"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5004048" y="3924672"/>
            <a:ext cx="0" cy="4404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4067944" y="3563724"/>
            <a:ext cx="1008112" cy="369332"/>
          </a:xfrm>
          <a:prstGeom prst="rect">
            <a:avLst/>
          </a:prstGeom>
          <a:noFill/>
        </p:spPr>
        <p:txBody>
          <a:bodyPr wrap="square" rtlCol="0">
            <a:spAutoFit/>
          </a:bodyPr>
          <a:lstStyle/>
          <a:p>
            <a:r>
              <a:rPr lang="en-GB" dirty="0" smtClean="0"/>
              <a:t>GSHPs</a:t>
            </a:r>
            <a:endParaRPr lang="en-GB" dirty="0"/>
          </a:p>
        </p:txBody>
      </p:sp>
      <p:sp>
        <p:nvSpPr>
          <p:cNvPr id="17" name="TextBox 16"/>
          <p:cNvSpPr txBox="1"/>
          <p:nvPr/>
        </p:nvSpPr>
        <p:spPr>
          <a:xfrm>
            <a:off x="4067944" y="3915380"/>
            <a:ext cx="1008112" cy="369332"/>
          </a:xfrm>
          <a:prstGeom prst="rect">
            <a:avLst/>
          </a:prstGeom>
          <a:noFill/>
        </p:spPr>
        <p:txBody>
          <a:bodyPr wrap="square" rtlCol="0">
            <a:spAutoFit/>
          </a:bodyPr>
          <a:lstStyle/>
          <a:p>
            <a:r>
              <a:rPr lang="en-GB" dirty="0"/>
              <a:t>A</a:t>
            </a:r>
            <a:r>
              <a:rPr lang="en-GB" dirty="0" smtClean="0"/>
              <a:t>SHPs</a:t>
            </a:r>
            <a:endParaRPr lang="en-GB" dirty="0"/>
          </a:p>
        </p:txBody>
      </p:sp>
    </p:spTree>
    <p:extLst>
      <p:ext uri="{BB962C8B-B14F-4D97-AF65-F5344CB8AC3E}">
        <p14:creationId xmlns:p14="http://schemas.microsoft.com/office/powerpoint/2010/main" val="3112741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497229"/>
            <a:ext cx="6666830" cy="2554545"/>
          </a:xfrm>
          <a:prstGeom prst="rect">
            <a:avLst/>
          </a:prstGeom>
        </p:spPr>
        <p:txBody>
          <a:bodyPr wrap="square">
            <a:spAutoFit/>
          </a:bodyPr>
          <a:lstStyle/>
          <a:p>
            <a:r>
              <a:rPr lang="en-GB" sz="2000" b="1" dirty="0" smtClean="0"/>
              <a:t>2 observations</a:t>
            </a:r>
          </a:p>
          <a:p>
            <a:r>
              <a:rPr lang="en-GB" sz="2000" dirty="0" smtClean="0"/>
              <a:t/>
            </a:r>
            <a:br>
              <a:rPr lang="en-GB" sz="2000" dirty="0" smtClean="0"/>
            </a:br>
            <a:r>
              <a:rPr lang="en-GB" sz="2000" dirty="0" smtClean="0"/>
              <a:t>1. DHW production has a lower SPF3 than space heating</a:t>
            </a:r>
          </a:p>
          <a:p>
            <a:r>
              <a:rPr lang="en-GB" sz="2000" dirty="0" smtClean="0"/>
              <a:t>2. The ASHPs’ performance drops off at T(</a:t>
            </a:r>
            <a:r>
              <a:rPr lang="en-GB" sz="2000" dirty="0" err="1" smtClean="0"/>
              <a:t>ext</a:t>
            </a:r>
            <a:r>
              <a:rPr lang="en-GB" sz="2000" dirty="0" smtClean="0"/>
              <a:t>) &gt; 10°C</a:t>
            </a:r>
          </a:p>
          <a:p>
            <a:pPr marL="285750" indent="-285750">
              <a:buFontTx/>
              <a:buChar char="-"/>
            </a:pPr>
            <a:endParaRPr lang="en-GB" sz="2000" dirty="0"/>
          </a:p>
          <a:p>
            <a:pPr marL="285750" indent="-285750">
              <a:buFontTx/>
              <a:buChar char="-"/>
            </a:pPr>
            <a:endParaRPr lang="en-GB" sz="2000" dirty="0" smtClean="0"/>
          </a:p>
          <a:p>
            <a:pPr marL="285750" indent="-285750">
              <a:buFontTx/>
              <a:buChar char="-"/>
            </a:pPr>
            <a:endParaRPr lang="en-GB" sz="2000" dirty="0"/>
          </a:p>
          <a:p>
            <a:r>
              <a:rPr lang="en-GB" sz="2000" dirty="0" smtClean="0"/>
              <a:t>DO THESE THINGS MATTER?</a:t>
            </a:r>
            <a:endParaRPr lang="en-GB" sz="2000" dirty="0"/>
          </a:p>
        </p:txBody>
      </p:sp>
      <p:sp>
        <p:nvSpPr>
          <p:cNvPr id="3" name="Rectangle 2"/>
          <p:cNvSpPr/>
          <p:nvPr/>
        </p:nvSpPr>
        <p:spPr>
          <a:xfrm>
            <a:off x="164036" y="581779"/>
            <a:ext cx="8872460" cy="461665"/>
          </a:xfrm>
          <a:prstGeom prst="rect">
            <a:avLst/>
          </a:prstGeom>
        </p:spPr>
        <p:txBody>
          <a:bodyPr wrap="square">
            <a:spAutoFit/>
          </a:bodyPr>
          <a:lstStyle/>
          <a:p>
            <a:r>
              <a:rPr lang="en-GB" sz="2400" dirty="0" smtClean="0"/>
              <a:t>So far…</a:t>
            </a:r>
            <a:endParaRPr lang="en-GB" sz="2400" dirty="0"/>
          </a:p>
        </p:txBody>
      </p:sp>
    </p:spTree>
    <p:extLst>
      <p:ext uri="{BB962C8B-B14F-4D97-AF65-F5344CB8AC3E}">
        <p14:creationId xmlns:p14="http://schemas.microsoft.com/office/powerpoint/2010/main" val="3204651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431925"/>
            <a:ext cx="68580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620688"/>
            <a:ext cx="7848872" cy="461665"/>
          </a:xfrm>
          <a:prstGeom prst="rect">
            <a:avLst/>
          </a:prstGeom>
          <a:noFill/>
        </p:spPr>
        <p:txBody>
          <a:bodyPr wrap="square" rtlCol="0">
            <a:spAutoFit/>
          </a:bodyPr>
          <a:lstStyle/>
          <a:p>
            <a:r>
              <a:rPr lang="en-GB" sz="2400" dirty="0" smtClean="0"/>
              <a:t>1. SPF3 of DHW lower than that of space heating</a:t>
            </a:r>
            <a:endParaRPr lang="en-GB" sz="2400" dirty="0"/>
          </a:p>
        </p:txBody>
      </p:sp>
      <p:sp>
        <p:nvSpPr>
          <p:cNvPr id="4" name="TextBox 3"/>
          <p:cNvSpPr txBox="1"/>
          <p:nvPr/>
        </p:nvSpPr>
        <p:spPr>
          <a:xfrm>
            <a:off x="1979712" y="5013176"/>
            <a:ext cx="5616624" cy="369332"/>
          </a:xfrm>
          <a:prstGeom prst="rect">
            <a:avLst/>
          </a:prstGeom>
          <a:solidFill>
            <a:schemeClr val="bg1"/>
          </a:solidFill>
          <a:ln>
            <a:solidFill>
              <a:schemeClr val="bg1"/>
            </a:solidFill>
          </a:ln>
        </p:spPr>
        <p:txBody>
          <a:bodyPr wrap="square" rtlCol="0">
            <a:spAutoFit/>
          </a:bodyPr>
          <a:lstStyle/>
          <a:p>
            <a:r>
              <a:rPr lang="en-GB" dirty="0" smtClean="0"/>
              <a:t>         A                  B                   C                  D</a:t>
            </a:r>
            <a:endParaRPr lang="en-GB" dirty="0"/>
          </a:p>
        </p:txBody>
      </p:sp>
    </p:spTree>
    <p:extLst>
      <p:ext uri="{BB962C8B-B14F-4D97-AF65-F5344CB8AC3E}">
        <p14:creationId xmlns:p14="http://schemas.microsoft.com/office/powerpoint/2010/main" val="2617232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536" y="2011322"/>
            <a:ext cx="4968552" cy="2484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952" y="1982051"/>
            <a:ext cx="5079413" cy="2599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203848" y="4941168"/>
            <a:ext cx="2196244" cy="369332"/>
          </a:xfrm>
          <a:prstGeom prst="rect">
            <a:avLst/>
          </a:prstGeom>
          <a:noFill/>
        </p:spPr>
        <p:txBody>
          <a:bodyPr wrap="square" rtlCol="0">
            <a:spAutoFit/>
          </a:bodyPr>
          <a:lstStyle/>
          <a:p>
            <a:r>
              <a:rPr lang="en-GB" b="1" dirty="0" smtClean="0"/>
              <a:t>15%</a:t>
            </a:r>
            <a:endParaRPr lang="en-GB" b="1" dirty="0"/>
          </a:p>
        </p:txBody>
      </p:sp>
      <p:sp>
        <p:nvSpPr>
          <p:cNvPr id="7" name="TextBox 6"/>
          <p:cNvSpPr txBox="1"/>
          <p:nvPr/>
        </p:nvSpPr>
        <p:spPr>
          <a:xfrm>
            <a:off x="7776356" y="5003884"/>
            <a:ext cx="2196244" cy="369332"/>
          </a:xfrm>
          <a:prstGeom prst="rect">
            <a:avLst/>
          </a:prstGeom>
          <a:noFill/>
        </p:spPr>
        <p:txBody>
          <a:bodyPr wrap="square" rtlCol="0">
            <a:spAutoFit/>
          </a:bodyPr>
          <a:lstStyle/>
          <a:p>
            <a:r>
              <a:rPr lang="en-GB" b="1" dirty="0"/>
              <a:t>2</a:t>
            </a:r>
            <a:r>
              <a:rPr lang="en-GB" b="1" dirty="0" smtClean="0"/>
              <a:t>5%</a:t>
            </a:r>
            <a:endParaRPr lang="en-GB" b="1" dirty="0"/>
          </a:p>
        </p:txBody>
      </p:sp>
      <p:sp>
        <p:nvSpPr>
          <p:cNvPr id="8" name="TextBox 7"/>
          <p:cNvSpPr txBox="1"/>
          <p:nvPr/>
        </p:nvSpPr>
        <p:spPr>
          <a:xfrm>
            <a:off x="323528" y="620688"/>
            <a:ext cx="8712968" cy="461665"/>
          </a:xfrm>
          <a:prstGeom prst="rect">
            <a:avLst/>
          </a:prstGeom>
          <a:noFill/>
        </p:spPr>
        <p:txBody>
          <a:bodyPr wrap="square" rtlCol="0">
            <a:spAutoFit/>
          </a:bodyPr>
          <a:lstStyle/>
          <a:p>
            <a:r>
              <a:rPr lang="en-GB" sz="2400" dirty="0"/>
              <a:t>2</a:t>
            </a:r>
            <a:r>
              <a:rPr lang="en-GB" sz="2400" dirty="0" smtClean="0"/>
              <a:t>. SPF3 of space heating dropping after 10 degrees outside</a:t>
            </a:r>
            <a:endParaRPr lang="en-GB" sz="2400" dirty="0"/>
          </a:p>
        </p:txBody>
      </p:sp>
      <p:cxnSp>
        <p:nvCxnSpPr>
          <p:cNvPr id="10" name="Straight Connector 9"/>
          <p:cNvCxnSpPr/>
          <p:nvPr/>
        </p:nvCxnSpPr>
        <p:spPr>
          <a:xfrm>
            <a:off x="2699792" y="2163722"/>
            <a:ext cx="0" cy="21293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164288" y="2163722"/>
            <a:ext cx="0" cy="228177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2" name="Right Brace 11"/>
          <p:cNvSpPr/>
          <p:nvPr/>
        </p:nvSpPr>
        <p:spPr>
          <a:xfrm rot="5400000">
            <a:off x="3183200" y="3858402"/>
            <a:ext cx="527350" cy="149416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 name="Right Brace 12"/>
          <p:cNvSpPr/>
          <p:nvPr/>
        </p:nvSpPr>
        <p:spPr>
          <a:xfrm rot="5400000">
            <a:off x="7737706" y="3930410"/>
            <a:ext cx="527350" cy="149416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 name="Rectangle 14"/>
          <p:cNvSpPr/>
          <p:nvPr/>
        </p:nvSpPr>
        <p:spPr>
          <a:xfrm>
            <a:off x="323528" y="1916832"/>
            <a:ext cx="425457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B</a:t>
            </a:r>
            <a:endParaRPr lang="en-GB" sz="1200" dirty="0">
              <a:solidFill>
                <a:schemeClr val="tx1"/>
              </a:solidFill>
            </a:endParaRPr>
          </a:p>
        </p:txBody>
      </p:sp>
      <p:sp>
        <p:nvSpPr>
          <p:cNvPr id="16" name="Rectangle 15"/>
          <p:cNvSpPr/>
          <p:nvPr/>
        </p:nvSpPr>
        <p:spPr>
          <a:xfrm>
            <a:off x="4637906" y="1844824"/>
            <a:ext cx="425457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D</a:t>
            </a:r>
            <a:endParaRPr lang="en-GB" sz="1200" dirty="0">
              <a:solidFill>
                <a:schemeClr val="tx1"/>
              </a:solidFill>
            </a:endParaRPr>
          </a:p>
        </p:txBody>
      </p:sp>
    </p:spTree>
    <p:extLst>
      <p:ext uri="{BB962C8B-B14F-4D97-AF65-F5344CB8AC3E}">
        <p14:creationId xmlns:p14="http://schemas.microsoft.com/office/powerpoint/2010/main" val="1863588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1556792"/>
            <a:ext cx="5904656" cy="3416320"/>
          </a:xfrm>
          <a:prstGeom prst="rect">
            <a:avLst/>
          </a:prstGeom>
          <a:noFill/>
        </p:spPr>
        <p:txBody>
          <a:bodyPr wrap="square" rtlCol="0">
            <a:spAutoFit/>
          </a:bodyPr>
          <a:lstStyle/>
          <a:p>
            <a:r>
              <a:rPr lang="en-GB" sz="5400" dirty="0" smtClean="0"/>
              <a:t>Savings:</a:t>
            </a:r>
          </a:p>
          <a:p>
            <a:pPr marL="685800" indent="-685800">
              <a:buFontTx/>
              <a:buChar char="-"/>
            </a:pPr>
            <a:r>
              <a:rPr lang="en-GB" sz="5400" dirty="0" smtClean="0"/>
              <a:t>Energy</a:t>
            </a:r>
          </a:p>
          <a:p>
            <a:pPr marL="685800" indent="-685800">
              <a:buFontTx/>
              <a:buChar char="-"/>
            </a:pPr>
            <a:r>
              <a:rPr lang="en-GB" sz="5400" dirty="0" smtClean="0"/>
              <a:t>CO2</a:t>
            </a:r>
          </a:p>
          <a:p>
            <a:pPr marL="685800" indent="-685800">
              <a:buFontTx/>
              <a:buChar char="-"/>
            </a:pPr>
            <a:r>
              <a:rPr lang="en-GB" sz="5400" dirty="0" smtClean="0"/>
              <a:t>Running costs</a:t>
            </a:r>
            <a:endParaRPr lang="en-GB" sz="5400" dirty="0"/>
          </a:p>
        </p:txBody>
      </p:sp>
    </p:spTree>
    <p:extLst>
      <p:ext uri="{BB962C8B-B14F-4D97-AF65-F5344CB8AC3E}">
        <p14:creationId xmlns:p14="http://schemas.microsoft.com/office/powerpoint/2010/main" val="3046839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456873"/>
            <a:ext cx="9036496" cy="461665"/>
          </a:xfrm>
          <a:prstGeom prst="rect">
            <a:avLst/>
          </a:prstGeom>
          <a:noFill/>
        </p:spPr>
        <p:txBody>
          <a:bodyPr wrap="square" rtlCol="0">
            <a:spAutoFit/>
          </a:bodyPr>
          <a:lstStyle/>
          <a:p>
            <a:r>
              <a:rPr lang="en-GB" sz="2400" dirty="0" smtClean="0"/>
              <a:t>Performance metric 2:  Savings – energy use</a:t>
            </a:r>
            <a:endParaRPr lang="en-GB" sz="2400"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829" y="1002669"/>
            <a:ext cx="5295893" cy="267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7844" y="4049395"/>
            <a:ext cx="5284716" cy="2619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738" y="4034463"/>
            <a:ext cx="5269794" cy="2634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32452" y="996739"/>
            <a:ext cx="5352116" cy="2685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rot="16200000">
            <a:off x="-858889" y="1999201"/>
            <a:ext cx="2247239" cy="261610"/>
          </a:xfrm>
          <a:prstGeom prst="rect">
            <a:avLst/>
          </a:prstGeom>
          <a:solidFill>
            <a:schemeClr val="bg1"/>
          </a:solidFill>
        </p:spPr>
        <p:txBody>
          <a:bodyPr wrap="square" rtlCol="0">
            <a:spAutoFit/>
          </a:bodyPr>
          <a:lstStyle/>
          <a:p>
            <a:r>
              <a:rPr lang="en-GB" sz="1100" dirty="0" smtClean="0"/>
              <a:t>Energy consumption, Kwh </a:t>
            </a:r>
            <a:endParaRPr lang="en-GB" sz="1100" dirty="0"/>
          </a:p>
        </p:txBody>
      </p:sp>
      <p:sp>
        <p:nvSpPr>
          <p:cNvPr id="21" name="TextBox 20"/>
          <p:cNvSpPr txBox="1"/>
          <p:nvPr/>
        </p:nvSpPr>
        <p:spPr>
          <a:xfrm rot="16200000">
            <a:off x="-858889" y="5126903"/>
            <a:ext cx="2247239" cy="261610"/>
          </a:xfrm>
          <a:prstGeom prst="rect">
            <a:avLst/>
          </a:prstGeom>
          <a:solidFill>
            <a:schemeClr val="bg1"/>
          </a:solidFill>
        </p:spPr>
        <p:txBody>
          <a:bodyPr wrap="square" rtlCol="0">
            <a:spAutoFit/>
          </a:bodyPr>
          <a:lstStyle/>
          <a:p>
            <a:r>
              <a:rPr lang="en-GB" sz="1100" dirty="0" smtClean="0"/>
              <a:t>Energy consumption, Kwh </a:t>
            </a:r>
            <a:endParaRPr lang="en-GB" sz="1100" dirty="0"/>
          </a:p>
        </p:txBody>
      </p:sp>
      <p:sp>
        <p:nvSpPr>
          <p:cNvPr id="22" name="TextBox 21"/>
          <p:cNvSpPr txBox="1"/>
          <p:nvPr/>
        </p:nvSpPr>
        <p:spPr>
          <a:xfrm rot="16200000">
            <a:off x="3677615" y="2045551"/>
            <a:ext cx="2247239" cy="261610"/>
          </a:xfrm>
          <a:prstGeom prst="rect">
            <a:avLst/>
          </a:prstGeom>
          <a:solidFill>
            <a:schemeClr val="bg1"/>
          </a:solidFill>
        </p:spPr>
        <p:txBody>
          <a:bodyPr wrap="square" rtlCol="0">
            <a:spAutoFit/>
          </a:bodyPr>
          <a:lstStyle/>
          <a:p>
            <a:r>
              <a:rPr lang="en-GB" sz="1100" dirty="0" smtClean="0"/>
              <a:t>Energy consumption, Kwh </a:t>
            </a:r>
            <a:endParaRPr lang="en-GB" sz="1100" dirty="0"/>
          </a:p>
        </p:txBody>
      </p:sp>
      <p:sp>
        <p:nvSpPr>
          <p:cNvPr id="23" name="TextBox 22"/>
          <p:cNvSpPr txBox="1"/>
          <p:nvPr/>
        </p:nvSpPr>
        <p:spPr>
          <a:xfrm rot="16200000">
            <a:off x="3579186" y="5054895"/>
            <a:ext cx="2247239" cy="261610"/>
          </a:xfrm>
          <a:prstGeom prst="rect">
            <a:avLst/>
          </a:prstGeom>
          <a:solidFill>
            <a:schemeClr val="bg1"/>
          </a:solidFill>
        </p:spPr>
        <p:txBody>
          <a:bodyPr wrap="square" rtlCol="0">
            <a:spAutoFit/>
          </a:bodyPr>
          <a:lstStyle/>
          <a:p>
            <a:r>
              <a:rPr lang="en-GB" sz="1100" dirty="0" smtClean="0"/>
              <a:t>Energy consumption, Kwh </a:t>
            </a:r>
            <a:endParaRPr lang="en-GB" sz="1100" dirty="0"/>
          </a:p>
        </p:txBody>
      </p:sp>
    </p:spTree>
    <p:extLst>
      <p:ext uri="{BB962C8B-B14F-4D97-AF65-F5344CB8AC3E}">
        <p14:creationId xmlns:p14="http://schemas.microsoft.com/office/powerpoint/2010/main" val="608704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4"/>
          <p:cNvSpPr>
            <a:spLocks noChangeArrowheads="1"/>
          </p:cNvSpPr>
          <p:nvPr/>
        </p:nvSpPr>
        <p:spPr bwMode="auto">
          <a:xfrm>
            <a:off x="179512" y="685800"/>
            <a:ext cx="31817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2800" dirty="0" smtClean="0">
                <a:solidFill>
                  <a:srgbClr val="000000"/>
                </a:solidFill>
                <a:cs typeface="Arial" pitchFamily="34" charset="0"/>
              </a:rPr>
              <a:t>What is Annex 37?</a:t>
            </a:r>
            <a:endParaRPr lang="en-US" sz="2800" dirty="0">
              <a:solidFill>
                <a:srgbClr val="000000"/>
              </a:solidFill>
              <a:cs typeface="Arial" pitchFamily="34" charset="0"/>
            </a:endParaRPr>
          </a:p>
        </p:txBody>
      </p:sp>
      <p:pic>
        <p:nvPicPr>
          <p:cNvPr id="6" name="Picture 2" descr="http://www.mapsofworld.com/images/world-countries-flags/sweden-fla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4176" y="2780928"/>
            <a:ext cx="2088232" cy="14189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theblackcordelias.files.wordpress.com/2008/04/flag-swis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2816466"/>
            <a:ext cx="2088233" cy="139215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2cuk.co.uk/wp-content/uploads/2011/10/uk-flag-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3" y="2780929"/>
            <a:ext cx="2149503" cy="132604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73288" y="1412776"/>
            <a:ext cx="8496944" cy="923330"/>
          </a:xfrm>
          <a:prstGeom prst="rect">
            <a:avLst/>
          </a:prstGeom>
        </p:spPr>
        <p:txBody>
          <a:bodyPr wrap="square">
            <a:spAutoFit/>
          </a:bodyPr>
          <a:lstStyle/>
          <a:p>
            <a:r>
              <a:rPr lang="en-GB" b="1" dirty="0"/>
              <a:t/>
            </a:r>
            <a:br>
              <a:rPr lang="en-GB" b="1" dirty="0"/>
            </a:br>
            <a:r>
              <a:rPr lang="en-GB" b="1" dirty="0" smtClean="0"/>
              <a:t>“Demonstration </a:t>
            </a:r>
            <a:r>
              <a:rPr lang="en-GB" b="1" dirty="0"/>
              <a:t>of </a:t>
            </a:r>
            <a:r>
              <a:rPr lang="en-GB" b="1" dirty="0">
                <a:solidFill>
                  <a:srgbClr val="FF0000"/>
                </a:solidFill>
              </a:rPr>
              <a:t>field measurements </a:t>
            </a:r>
            <a:r>
              <a:rPr lang="en-GB" b="1" dirty="0"/>
              <a:t>of heat pump systems in buildings -</a:t>
            </a:r>
            <a:br>
              <a:rPr lang="en-GB" b="1" dirty="0"/>
            </a:br>
            <a:r>
              <a:rPr lang="en-GB" b="1" dirty="0">
                <a:solidFill>
                  <a:srgbClr val="FF0000"/>
                </a:solidFill>
              </a:rPr>
              <a:t>Good examples </a:t>
            </a:r>
            <a:r>
              <a:rPr lang="en-GB" b="1" dirty="0"/>
              <a:t>with modern </a:t>
            </a:r>
            <a:r>
              <a:rPr lang="en-GB" b="1" dirty="0" smtClean="0"/>
              <a:t>technology”</a:t>
            </a:r>
            <a:endParaRPr lang="en-GB" dirty="0"/>
          </a:p>
        </p:txBody>
      </p:sp>
      <p:sp>
        <p:nvSpPr>
          <p:cNvPr id="10" name="TextBox 9"/>
          <p:cNvSpPr txBox="1"/>
          <p:nvPr/>
        </p:nvSpPr>
        <p:spPr>
          <a:xfrm>
            <a:off x="467544" y="4653136"/>
            <a:ext cx="2149502" cy="646331"/>
          </a:xfrm>
          <a:prstGeom prst="rect">
            <a:avLst/>
          </a:prstGeom>
          <a:solidFill>
            <a:schemeClr val="accent2"/>
          </a:solidFill>
        </p:spPr>
        <p:txBody>
          <a:bodyPr wrap="square" rtlCol="0">
            <a:spAutoFit/>
          </a:bodyPr>
          <a:lstStyle/>
          <a:p>
            <a:r>
              <a:rPr lang="en-GB" dirty="0" smtClean="0"/>
              <a:t>UK field trials:</a:t>
            </a:r>
          </a:p>
          <a:p>
            <a:r>
              <a:rPr lang="en-GB" dirty="0" smtClean="0"/>
              <a:t>EST phase 2</a:t>
            </a:r>
            <a:endParaRPr lang="en-GB" dirty="0"/>
          </a:p>
        </p:txBody>
      </p:sp>
      <p:sp>
        <p:nvSpPr>
          <p:cNvPr id="12" name="TextBox 11"/>
          <p:cNvSpPr txBox="1"/>
          <p:nvPr/>
        </p:nvSpPr>
        <p:spPr>
          <a:xfrm>
            <a:off x="3135917" y="4653136"/>
            <a:ext cx="2376264" cy="369332"/>
          </a:xfrm>
          <a:prstGeom prst="rect">
            <a:avLst/>
          </a:prstGeom>
          <a:solidFill>
            <a:schemeClr val="accent2"/>
          </a:solidFill>
        </p:spPr>
        <p:txBody>
          <a:bodyPr wrap="square" rtlCol="0">
            <a:spAutoFit/>
          </a:bodyPr>
          <a:lstStyle/>
          <a:p>
            <a:r>
              <a:rPr lang="en-GB" dirty="0" smtClean="0"/>
              <a:t>Swedish field trials</a:t>
            </a:r>
            <a:endParaRPr lang="en-GB" dirty="0"/>
          </a:p>
        </p:txBody>
      </p:sp>
      <p:sp>
        <p:nvSpPr>
          <p:cNvPr id="13" name="TextBox 12"/>
          <p:cNvSpPr txBox="1"/>
          <p:nvPr/>
        </p:nvSpPr>
        <p:spPr>
          <a:xfrm>
            <a:off x="6012160" y="4653136"/>
            <a:ext cx="2376264" cy="369332"/>
          </a:xfrm>
          <a:prstGeom prst="rect">
            <a:avLst/>
          </a:prstGeom>
          <a:solidFill>
            <a:schemeClr val="accent2"/>
          </a:solidFill>
        </p:spPr>
        <p:txBody>
          <a:bodyPr wrap="square" rtlCol="0">
            <a:spAutoFit/>
          </a:bodyPr>
          <a:lstStyle/>
          <a:p>
            <a:r>
              <a:rPr lang="en-GB" dirty="0" smtClean="0"/>
              <a:t>Swiss field trials</a:t>
            </a:r>
            <a:endParaRPr lang="en-GB" dirty="0"/>
          </a:p>
        </p:txBody>
      </p:sp>
      <p:sp>
        <p:nvSpPr>
          <p:cNvPr id="16" name="Rectangle 15"/>
          <p:cNvSpPr/>
          <p:nvPr/>
        </p:nvSpPr>
        <p:spPr>
          <a:xfrm>
            <a:off x="2617046" y="5879013"/>
            <a:ext cx="5771378" cy="646331"/>
          </a:xfrm>
          <a:prstGeom prst="rect">
            <a:avLst/>
          </a:prstGeom>
        </p:spPr>
        <p:txBody>
          <a:bodyPr wrap="square">
            <a:spAutoFit/>
          </a:bodyPr>
          <a:lstStyle/>
          <a:p>
            <a:r>
              <a:rPr lang="en-GB" b="1" dirty="0"/>
              <a:t/>
            </a:r>
            <a:br>
              <a:rPr lang="en-GB" b="1" dirty="0"/>
            </a:br>
            <a:r>
              <a:rPr lang="en-GB" b="1" dirty="0" smtClean="0"/>
              <a:t>Outputs: report, </a:t>
            </a:r>
            <a:r>
              <a:rPr lang="en-GB" b="1" dirty="0" smtClean="0"/>
              <a:t>website, recommendations</a:t>
            </a:r>
            <a:endParaRPr lang="en-GB" dirty="0"/>
          </a:p>
        </p:txBody>
      </p:sp>
    </p:spTree>
    <p:extLst>
      <p:ext uri="{BB962C8B-B14F-4D97-AF65-F5344CB8AC3E}">
        <p14:creationId xmlns:p14="http://schemas.microsoft.com/office/powerpoint/2010/main" val="218907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456873"/>
            <a:ext cx="9036496" cy="461665"/>
          </a:xfrm>
          <a:prstGeom prst="rect">
            <a:avLst/>
          </a:prstGeom>
          <a:noFill/>
        </p:spPr>
        <p:txBody>
          <a:bodyPr wrap="square" rtlCol="0">
            <a:spAutoFit/>
          </a:bodyPr>
          <a:lstStyle/>
          <a:p>
            <a:r>
              <a:rPr lang="en-GB" sz="2400" dirty="0" smtClean="0"/>
              <a:t>Performance metric 2:  Savings – CO2 emissions</a:t>
            </a:r>
            <a:endParaRPr lang="en-GB"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536" y="918538"/>
            <a:ext cx="5115645" cy="2573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3717032"/>
            <a:ext cx="5256584"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536" y="3789040"/>
            <a:ext cx="5115645" cy="2570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94739" y="918537"/>
            <a:ext cx="5317821" cy="2573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23748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404664"/>
            <a:ext cx="9036496" cy="461665"/>
          </a:xfrm>
          <a:prstGeom prst="rect">
            <a:avLst/>
          </a:prstGeom>
          <a:noFill/>
        </p:spPr>
        <p:txBody>
          <a:bodyPr wrap="square" rtlCol="0">
            <a:spAutoFit/>
          </a:bodyPr>
          <a:lstStyle/>
          <a:p>
            <a:r>
              <a:rPr lang="en-GB" sz="2400" dirty="0" smtClean="0"/>
              <a:t>Performance metric 2:  Savings - running cost</a:t>
            </a:r>
            <a:endParaRPr lang="en-GB" sz="2400"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536" y="918538"/>
            <a:ext cx="5207981" cy="258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2851" y="3765662"/>
            <a:ext cx="5489709" cy="2667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539552" y="836712"/>
            <a:ext cx="3822526"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A</a:t>
            </a:r>
            <a:endParaRPr lang="en-GB" sz="1200" dirty="0">
              <a:solidFill>
                <a:schemeClr val="tx1"/>
              </a:solidFill>
            </a:endParaRPr>
          </a:p>
        </p:txBody>
      </p:sp>
      <p:pic>
        <p:nvPicPr>
          <p:cNvPr id="1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536" y="3765663"/>
            <a:ext cx="5242675" cy="258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6253" y="919756"/>
            <a:ext cx="5496307" cy="2602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683568" y="3765662"/>
            <a:ext cx="3678510" cy="190771"/>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B</a:t>
            </a:r>
            <a:endParaRPr lang="en-GB" sz="1200" dirty="0">
              <a:solidFill>
                <a:schemeClr val="tx1"/>
              </a:solidFill>
            </a:endParaRPr>
          </a:p>
        </p:txBody>
      </p:sp>
      <p:sp>
        <p:nvSpPr>
          <p:cNvPr id="13" name="Rectangle 12"/>
          <p:cNvSpPr/>
          <p:nvPr/>
        </p:nvSpPr>
        <p:spPr>
          <a:xfrm>
            <a:off x="4709914" y="836712"/>
            <a:ext cx="4254574" cy="288032"/>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C</a:t>
            </a:r>
            <a:endParaRPr lang="en-GB" sz="1200" dirty="0">
              <a:solidFill>
                <a:schemeClr val="tx1"/>
              </a:solidFill>
            </a:endParaRPr>
          </a:p>
        </p:txBody>
      </p:sp>
      <p:sp>
        <p:nvSpPr>
          <p:cNvPr id="14" name="Rectangle 13"/>
          <p:cNvSpPr/>
          <p:nvPr/>
        </p:nvSpPr>
        <p:spPr>
          <a:xfrm>
            <a:off x="4860032" y="3765662"/>
            <a:ext cx="4038550" cy="239401"/>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Site D</a:t>
            </a:r>
            <a:endParaRPr lang="en-GB" sz="1200" dirty="0">
              <a:solidFill>
                <a:schemeClr val="tx1"/>
              </a:solidFill>
            </a:endParaRPr>
          </a:p>
        </p:txBody>
      </p:sp>
    </p:spTree>
    <p:extLst>
      <p:ext uri="{BB962C8B-B14F-4D97-AF65-F5344CB8AC3E}">
        <p14:creationId xmlns:p14="http://schemas.microsoft.com/office/powerpoint/2010/main" val="33656785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687705"/>
            <a:ext cx="9036496" cy="461665"/>
          </a:xfrm>
          <a:prstGeom prst="rect">
            <a:avLst/>
          </a:prstGeom>
          <a:noFill/>
        </p:spPr>
        <p:txBody>
          <a:bodyPr wrap="square" rtlCol="0">
            <a:spAutoFit/>
          </a:bodyPr>
          <a:lstStyle/>
          <a:p>
            <a:r>
              <a:rPr lang="en-GB" sz="2400" dirty="0" smtClean="0"/>
              <a:t>Conclusions from UK contribution to IEA Annex 37</a:t>
            </a:r>
            <a:endParaRPr lang="en-GB" sz="2400" dirty="0"/>
          </a:p>
        </p:txBody>
      </p:sp>
      <p:sp>
        <p:nvSpPr>
          <p:cNvPr id="3" name="TextBox 2"/>
          <p:cNvSpPr txBox="1"/>
          <p:nvPr/>
        </p:nvSpPr>
        <p:spPr>
          <a:xfrm>
            <a:off x="1115616" y="2051556"/>
            <a:ext cx="4608512" cy="369332"/>
          </a:xfrm>
          <a:prstGeom prst="rect">
            <a:avLst/>
          </a:prstGeom>
          <a:noFill/>
        </p:spPr>
        <p:txBody>
          <a:bodyPr wrap="square" rtlCol="0">
            <a:spAutoFit/>
          </a:bodyPr>
          <a:lstStyle/>
          <a:p>
            <a:r>
              <a:rPr lang="en-GB" dirty="0" smtClean="0"/>
              <a:t>About performance: SPF3</a:t>
            </a:r>
            <a:endParaRPr lang="en-GB" dirty="0"/>
          </a:p>
        </p:txBody>
      </p:sp>
      <p:sp>
        <p:nvSpPr>
          <p:cNvPr id="15" name="TextBox 14"/>
          <p:cNvSpPr txBox="1"/>
          <p:nvPr/>
        </p:nvSpPr>
        <p:spPr>
          <a:xfrm>
            <a:off x="1115616" y="2627620"/>
            <a:ext cx="4608512" cy="369332"/>
          </a:xfrm>
          <a:prstGeom prst="rect">
            <a:avLst/>
          </a:prstGeom>
          <a:noFill/>
        </p:spPr>
        <p:txBody>
          <a:bodyPr wrap="square" rtlCol="0">
            <a:spAutoFit/>
          </a:bodyPr>
          <a:lstStyle/>
          <a:p>
            <a:r>
              <a:rPr lang="en-GB" dirty="0" smtClean="0"/>
              <a:t>About space heating</a:t>
            </a:r>
            <a:endParaRPr lang="en-GB" dirty="0"/>
          </a:p>
        </p:txBody>
      </p:sp>
      <p:sp>
        <p:nvSpPr>
          <p:cNvPr id="16" name="TextBox 15"/>
          <p:cNvSpPr txBox="1"/>
          <p:nvPr/>
        </p:nvSpPr>
        <p:spPr>
          <a:xfrm>
            <a:off x="1115616" y="3275692"/>
            <a:ext cx="4608512" cy="369332"/>
          </a:xfrm>
          <a:prstGeom prst="rect">
            <a:avLst/>
          </a:prstGeom>
          <a:noFill/>
        </p:spPr>
        <p:txBody>
          <a:bodyPr wrap="square" rtlCol="0">
            <a:spAutoFit/>
          </a:bodyPr>
          <a:lstStyle/>
          <a:p>
            <a:r>
              <a:rPr lang="en-GB" dirty="0" smtClean="0"/>
              <a:t>About water heating</a:t>
            </a:r>
            <a:endParaRPr lang="en-GB" dirty="0"/>
          </a:p>
        </p:txBody>
      </p:sp>
      <p:sp>
        <p:nvSpPr>
          <p:cNvPr id="17" name="TextBox 16"/>
          <p:cNvSpPr txBox="1"/>
          <p:nvPr/>
        </p:nvSpPr>
        <p:spPr>
          <a:xfrm>
            <a:off x="1115616" y="3851756"/>
            <a:ext cx="4608512" cy="369332"/>
          </a:xfrm>
          <a:prstGeom prst="rect">
            <a:avLst/>
          </a:prstGeom>
          <a:noFill/>
        </p:spPr>
        <p:txBody>
          <a:bodyPr wrap="square" rtlCol="0">
            <a:spAutoFit/>
          </a:bodyPr>
          <a:lstStyle/>
          <a:p>
            <a:r>
              <a:rPr lang="en-GB" dirty="0" smtClean="0"/>
              <a:t>About performance: Savings</a:t>
            </a:r>
            <a:endParaRPr lang="en-GB" dirty="0"/>
          </a:p>
        </p:txBody>
      </p:sp>
      <p:sp>
        <p:nvSpPr>
          <p:cNvPr id="18" name="TextBox 17"/>
          <p:cNvSpPr txBox="1"/>
          <p:nvPr/>
        </p:nvSpPr>
        <p:spPr>
          <a:xfrm>
            <a:off x="1115616" y="4427820"/>
            <a:ext cx="4608512" cy="369332"/>
          </a:xfrm>
          <a:prstGeom prst="rect">
            <a:avLst/>
          </a:prstGeom>
          <a:noFill/>
        </p:spPr>
        <p:txBody>
          <a:bodyPr wrap="square" rtlCol="0">
            <a:spAutoFit/>
          </a:bodyPr>
          <a:lstStyle/>
          <a:p>
            <a:r>
              <a:rPr lang="en-GB" dirty="0" smtClean="0"/>
              <a:t>About unknowns…</a:t>
            </a:r>
            <a:endParaRPr lang="en-GB" dirty="0"/>
          </a:p>
        </p:txBody>
      </p:sp>
    </p:spTree>
    <p:extLst>
      <p:ext uri="{BB962C8B-B14F-4D97-AF65-F5344CB8AC3E}">
        <p14:creationId xmlns:p14="http://schemas.microsoft.com/office/powerpoint/2010/main" val="4744089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687705"/>
            <a:ext cx="9036496" cy="461665"/>
          </a:xfrm>
          <a:prstGeom prst="rect">
            <a:avLst/>
          </a:prstGeom>
          <a:noFill/>
        </p:spPr>
        <p:txBody>
          <a:bodyPr wrap="square" rtlCol="0">
            <a:spAutoFit/>
          </a:bodyPr>
          <a:lstStyle/>
          <a:p>
            <a:r>
              <a:rPr lang="en-GB" sz="2400" dirty="0" smtClean="0"/>
              <a:t>What was found in the other countries in Annex 37?</a:t>
            </a:r>
            <a:endParaRPr lang="en-GB" sz="2400" dirty="0"/>
          </a:p>
        </p:txBody>
      </p:sp>
      <p:pic>
        <p:nvPicPr>
          <p:cNvPr id="4" name="Graphique 2"/>
          <p:cNvPicPr>
            <a:picLocks noChangeArrowheads="1"/>
          </p:cNvPicPr>
          <p:nvPr/>
        </p:nvPicPr>
        <p:blipFill>
          <a:blip r:embed="rId2" cstate="print"/>
          <a:srcRect l="5780" t="4088" r="2678" b="9410"/>
          <a:stretch>
            <a:fillRect/>
          </a:stretch>
        </p:blipFill>
        <p:spPr bwMode="auto">
          <a:xfrm>
            <a:off x="251520" y="1649235"/>
            <a:ext cx="4320480" cy="3312368"/>
          </a:xfrm>
          <a:prstGeom prst="rect">
            <a:avLst/>
          </a:prstGeom>
          <a:noFill/>
          <a:ln w="9525">
            <a:noFill/>
            <a:miter lim="800000"/>
            <a:headEnd/>
            <a:tailEnd/>
          </a:ln>
        </p:spPr>
      </p:pic>
      <p:sp>
        <p:nvSpPr>
          <p:cNvPr id="5" name="ZoneTexte 8"/>
          <p:cNvSpPr txBox="1"/>
          <p:nvPr/>
        </p:nvSpPr>
        <p:spPr>
          <a:xfrm>
            <a:off x="251520" y="1660738"/>
            <a:ext cx="4536504" cy="276999"/>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fr-CH" sz="1200" b="1" dirty="0" smtClean="0"/>
              <a:t> SPF3 </a:t>
            </a:r>
            <a:r>
              <a:rPr lang="fr-CH" sz="1200" b="1" dirty="0" err="1" smtClean="0"/>
              <a:t>against</a:t>
            </a:r>
            <a:r>
              <a:rPr lang="fr-CH" sz="1200" b="1" dirty="0" smtClean="0"/>
              <a:t> </a:t>
            </a:r>
            <a:r>
              <a:rPr lang="fr-CH" sz="1200" b="1" dirty="0" err="1" smtClean="0"/>
              <a:t>external</a:t>
            </a:r>
            <a:r>
              <a:rPr lang="fr-CH" sz="1200" b="1" dirty="0" smtClean="0"/>
              <a:t> </a:t>
            </a:r>
            <a:r>
              <a:rPr lang="fr-CH" sz="1200" b="1" dirty="0" err="1" smtClean="0"/>
              <a:t>temperature</a:t>
            </a:r>
            <a:endParaRPr lang="fr-FR" sz="1200" b="1" dirty="0"/>
          </a:p>
        </p:txBody>
      </p:sp>
      <p:sp>
        <p:nvSpPr>
          <p:cNvPr id="6" name="TextBox 5"/>
          <p:cNvSpPr txBox="1"/>
          <p:nvPr/>
        </p:nvSpPr>
        <p:spPr>
          <a:xfrm>
            <a:off x="5148064" y="5493132"/>
            <a:ext cx="1633432" cy="600164"/>
          </a:xfrm>
          <a:prstGeom prst="rect">
            <a:avLst/>
          </a:prstGeom>
          <a:noFill/>
        </p:spPr>
        <p:txBody>
          <a:bodyPr wrap="square" rtlCol="0">
            <a:spAutoFit/>
          </a:bodyPr>
          <a:lstStyle/>
          <a:p>
            <a:r>
              <a:rPr lang="en-GB" sz="1100" b="1" dirty="0" smtClean="0"/>
              <a:t>Nicolas </a:t>
            </a:r>
            <a:r>
              <a:rPr lang="en-GB" sz="1100" b="1" dirty="0" err="1" smtClean="0"/>
              <a:t>Piezel</a:t>
            </a:r>
            <a:r>
              <a:rPr lang="en-GB" sz="1100" b="1" dirty="0" smtClean="0"/>
              <a:t>, </a:t>
            </a:r>
            <a:r>
              <a:rPr lang="en-GB" sz="1100" b="1" dirty="0" err="1" smtClean="0"/>
              <a:t>Fabrice</a:t>
            </a:r>
            <a:r>
              <a:rPr lang="en-GB" sz="1100" b="1" dirty="0" smtClean="0"/>
              <a:t> </a:t>
            </a:r>
            <a:r>
              <a:rPr lang="en-GB" sz="1100" b="1" dirty="0" err="1" smtClean="0"/>
              <a:t>Rognon</a:t>
            </a:r>
            <a:r>
              <a:rPr lang="en-GB" sz="1100" b="1" dirty="0" smtClean="0"/>
              <a:t>, Stephanie </a:t>
            </a:r>
            <a:r>
              <a:rPr lang="en-GB" sz="1100" b="1" dirty="0" err="1" smtClean="0"/>
              <a:t>Perret</a:t>
            </a:r>
            <a:endParaRPr lang="en-GB" sz="1100" b="1" dirty="0"/>
          </a:p>
        </p:txBody>
      </p:sp>
      <p:pic>
        <p:nvPicPr>
          <p:cNvPr id="7" name="Graphique 4"/>
          <p:cNvPicPr>
            <a:picLocks noChangeArrowheads="1"/>
          </p:cNvPicPr>
          <p:nvPr/>
        </p:nvPicPr>
        <p:blipFill>
          <a:blip r:embed="rId3" cstate="print"/>
          <a:srcRect l="4861" t="2895" r="14195" b="9230"/>
          <a:stretch>
            <a:fillRect/>
          </a:stretch>
        </p:blipFill>
        <p:spPr bwMode="auto">
          <a:xfrm>
            <a:off x="4656167" y="1556792"/>
            <a:ext cx="4033837" cy="3384550"/>
          </a:xfrm>
          <a:prstGeom prst="rect">
            <a:avLst/>
          </a:prstGeom>
          <a:noFill/>
          <a:ln w="9525">
            <a:noFill/>
            <a:miter lim="800000"/>
            <a:headEnd/>
            <a:tailEnd/>
          </a:ln>
        </p:spPr>
      </p:pic>
      <p:sp>
        <p:nvSpPr>
          <p:cNvPr id="8" name="Text Box 5"/>
          <p:cNvSpPr txBox="1">
            <a:spLocks noChangeArrowheads="1"/>
          </p:cNvSpPr>
          <p:nvPr/>
        </p:nvSpPr>
        <p:spPr bwMode="auto">
          <a:xfrm>
            <a:off x="4471983" y="764704"/>
            <a:ext cx="532065" cy="3094845"/>
          </a:xfrm>
          <a:prstGeom prst="rect">
            <a:avLst/>
          </a:prstGeom>
          <a:noFill/>
          <a:ln w="9525">
            <a:noFill/>
            <a:miter lim="800000"/>
            <a:headEnd/>
            <a:tailEnd/>
          </a:ln>
        </p:spPr>
        <p:txBody>
          <a:bodyPr vert="vert27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000"/>
              </a:spcAft>
              <a:defRPr/>
            </a:pPr>
            <a:r>
              <a:rPr lang="fr-CH" sz="1200" dirty="0" err="1" smtClean="0">
                <a:latin typeface="+mn-lt"/>
              </a:rPr>
              <a:t>Weekly</a:t>
            </a:r>
            <a:r>
              <a:rPr lang="fr-CH" sz="1200" dirty="0" smtClean="0">
                <a:latin typeface="+mn-lt"/>
              </a:rPr>
              <a:t> SPF 3</a:t>
            </a:r>
            <a:endParaRPr lang="fr-FR" sz="1200" dirty="0">
              <a:latin typeface="+mn-lt"/>
            </a:endParaRPr>
          </a:p>
        </p:txBody>
      </p:sp>
      <p:sp>
        <p:nvSpPr>
          <p:cNvPr id="9" name="Text Box 5"/>
          <p:cNvSpPr txBox="1">
            <a:spLocks noChangeArrowheads="1"/>
          </p:cNvSpPr>
          <p:nvPr/>
        </p:nvSpPr>
        <p:spPr bwMode="auto">
          <a:xfrm>
            <a:off x="7487" y="908720"/>
            <a:ext cx="532065" cy="3094845"/>
          </a:xfrm>
          <a:prstGeom prst="rect">
            <a:avLst/>
          </a:prstGeom>
          <a:noFill/>
          <a:ln w="9525">
            <a:noFill/>
            <a:miter lim="800000"/>
            <a:headEnd/>
            <a:tailEnd/>
          </a:ln>
        </p:spPr>
        <p:txBody>
          <a:bodyPr vert="vert27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000"/>
              </a:spcAft>
              <a:defRPr/>
            </a:pPr>
            <a:r>
              <a:rPr lang="fr-CH" sz="1200" dirty="0" err="1" smtClean="0">
                <a:latin typeface="+mn-lt"/>
              </a:rPr>
              <a:t>Weekly</a:t>
            </a:r>
            <a:r>
              <a:rPr lang="fr-CH" sz="1200" dirty="0" smtClean="0">
                <a:latin typeface="+mn-lt"/>
              </a:rPr>
              <a:t> SPF 3</a:t>
            </a:r>
            <a:endParaRPr lang="fr-FR" sz="1200" dirty="0">
              <a:latin typeface="+mn-lt"/>
            </a:endParaRPr>
          </a:p>
        </p:txBody>
      </p:sp>
      <p:sp>
        <p:nvSpPr>
          <p:cNvPr id="10" name="Text Box 7"/>
          <p:cNvSpPr txBox="1">
            <a:spLocks noChangeArrowheads="1"/>
          </p:cNvSpPr>
          <p:nvPr/>
        </p:nvSpPr>
        <p:spPr bwMode="auto">
          <a:xfrm>
            <a:off x="1475482" y="4976423"/>
            <a:ext cx="3384550" cy="434975"/>
          </a:xfrm>
          <a:prstGeom prst="rect">
            <a:avLst/>
          </a:prstGeom>
          <a:noFill/>
          <a:ln w="9525">
            <a:noFill/>
            <a:miter lim="800000"/>
            <a:headEnd/>
            <a:tailEnd/>
          </a:ln>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000"/>
              </a:spcAft>
              <a:defRPr/>
            </a:pPr>
            <a:r>
              <a:rPr lang="fr-CH" sz="1200" dirty="0" err="1" smtClean="0">
                <a:cs typeface="Arial" charset="0"/>
              </a:rPr>
              <a:t>Mean</a:t>
            </a:r>
            <a:r>
              <a:rPr lang="fr-CH" sz="1200" dirty="0" smtClean="0">
                <a:cs typeface="Arial" charset="0"/>
              </a:rPr>
              <a:t> </a:t>
            </a:r>
            <a:r>
              <a:rPr lang="fr-CH" sz="1200" dirty="0" err="1" smtClean="0">
                <a:cs typeface="Arial" charset="0"/>
              </a:rPr>
              <a:t>externa</a:t>
            </a:r>
            <a:r>
              <a:rPr lang="fr-CH" sz="1200" dirty="0" err="1">
                <a:cs typeface="Arial" charset="0"/>
              </a:rPr>
              <a:t>l</a:t>
            </a:r>
            <a:r>
              <a:rPr lang="fr-CH" sz="1200" dirty="0" smtClean="0">
                <a:cs typeface="Arial" charset="0"/>
              </a:rPr>
              <a:t> </a:t>
            </a:r>
            <a:r>
              <a:rPr lang="fr-CH" sz="1200" dirty="0" err="1" smtClean="0">
                <a:cs typeface="Arial" charset="0"/>
              </a:rPr>
              <a:t>temperature</a:t>
            </a:r>
            <a:r>
              <a:rPr lang="fr-CH" sz="1200" dirty="0" smtClean="0">
                <a:cs typeface="Arial" charset="0"/>
              </a:rPr>
              <a:t>, </a:t>
            </a:r>
            <a:r>
              <a:rPr lang="fr-CH" sz="1200" dirty="0">
                <a:cs typeface="Arial" charset="0"/>
              </a:rPr>
              <a:t>°C</a:t>
            </a:r>
            <a:endParaRPr lang="fr-FR" sz="1200" dirty="0">
              <a:cs typeface="Arial" charset="0"/>
            </a:endParaRPr>
          </a:p>
        </p:txBody>
      </p:sp>
      <p:sp>
        <p:nvSpPr>
          <p:cNvPr id="11" name="Text Box 7"/>
          <p:cNvSpPr txBox="1">
            <a:spLocks noChangeArrowheads="1"/>
          </p:cNvSpPr>
          <p:nvPr/>
        </p:nvSpPr>
        <p:spPr bwMode="auto">
          <a:xfrm>
            <a:off x="5795962" y="4941168"/>
            <a:ext cx="3384550" cy="434975"/>
          </a:xfrm>
          <a:prstGeom prst="rect">
            <a:avLst/>
          </a:prstGeom>
          <a:noFill/>
          <a:ln w="9525">
            <a:noFill/>
            <a:miter lim="800000"/>
            <a:headEnd/>
            <a:tailEnd/>
          </a:ln>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000"/>
              </a:spcAft>
              <a:defRPr/>
            </a:pPr>
            <a:r>
              <a:rPr lang="fr-CH" sz="1200" dirty="0" err="1" smtClean="0">
                <a:cs typeface="Arial" charset="0"/>
              </a:rPr>
              <a:t>Mean</a:t>
            </a:r>
            <a:r>
              <a:rPr lang="fr-CH" sz="1200" dirty="0" smtClean="0">
                <a:cs typeface="Arial" charset="0"/>
              </a:rPr>
              <a:t> </a:t>
            </a:r>
            <a:r>
              <a:rPr lang="fr-CH" sz="1200" dirty="0" err="1" smtClean="0">
                <a:cs typeface="Arial" charset="0"/>
              </a:rPr>
              <a:t>external</a:t>
            </a:r>
            <a:r>
              <a:rPr lang="fr-CH" sz="1200" dirty="0" smtClean="0">
                <a:cs typeface="Arial" charset="0"/>
              </a:rPr>
              <a:t> </a:t>
            </a:r>
            <a:r>
              <a:rPr lang="fr-CH" sz="1200" dirty="0" err="1" smtClean="0">
                <a:cs typeface="Arial" charset="0"/>
              </a:rPr>
              <a:t>temperature</a:t>
            </a:r>
            <a:r>
              <a:rPr lang="fr-CH" sz="1200" dirty="0" smtClean="0">
                <a:cs typeface="Arial" charset="0"/>
              </a:rPr>
              <a:t>, </a:t>
            </a:r>
            <a:r>
              <a:rPr lang="fr-CH" sz="1200" dirty="0">
                <a:cs typeface="Arial" charset="0"/>
              </a:rPr>
              <a:t>°C</a:t>
            </a:r>
            <a:endParaRPr lang="fr-FR" sz="1200" dirty="0">
              <a:cs typeface="Arial" charset="0"/>
            </a:endParaRPr>
          </a:p>
        </p:txBody>
      </p:sp>
      <p:sp>
        <p:nvSpPr>
          <p:cNvPr id="12" name="ZoneTexte 8"/>
          <p:cNvSpPr txBox="1"/>
          <p:nvPr/>
        </p:nvSpPr>
        <p:spPr>
          <a:xfrm>
            <a:off x="4499992" y="1628800"/>
            <a:ext cx="4536504" cy="276999"/>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fr-CH" sz="1200" b="1" dirty="0" smtClean="0"/>
              <a:t> SPF3 </a:t>
            </a:r>
            <a:r>
              <a:rPr lang="fr-CH" sz="1200" b="1" dirty="0" err="1" smtClean="0"/>
              <a:t>against</a:t>
            </a:r>
            <a:r>
              <a:rPr lang="fr-CH" sz="1200" b="1" dirty="0" smtClean="0"/>
              <a:t> </a:t>
            </a:r>
            <a:r>
              <a:rPr lang="fr-CH" sz="1200" b="1" dirty="0" err="1" smtClean="0"/>
              <a:t>external</a:t>
            </a:r>
            <a:r>
              <a:rPr lang="fr-CH" sz="1200" b="1" dirty="0" smtClean="0"/>
              <a:t> </a:t>
            </a:r>
            <a:r>
              <a:rPr lang="fr-CH" sz="1200" b="1" dirty="0" err="1" smtClean="0"/>
              <a:t>temperature</a:t>
            </a:r>
            <a:endParaRPr lang="fr-FR" sz="1200" b="1" dirty="0"/>
          </a:p>
        </p:txBody>
      </p:sp>
      <p:pic>
        <p:nvPicPr>
          <p:cNvPr id="13" name="Picture 4" descr="http://theblackcordelias.files.wordpress.com/2008/04/flag-swis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5555" y="5506948"/>
            <a:ext cx="1804449" cy="1202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736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251520" y="1196752"/>
            <a:ext cx="5832648" cy="5544616"/>
          </a:xfrm>
        </p:spPr>
        <p:txBody>
          <a:bodyPr>
            <a:normAutofit/>
          </a:bodyPr>
          <a:lstStyle/>
          <a:p>
            <a:r>
              <a:rPr lang="en-US" sz="2400" dirty="0" smtClean="0"/>
              <a:t>Brine/water HP</a:t>
            </a:r>
          </a:p>
          <a:p>
            <a:r>
              <a:rPr lang="en-US" sz="2400" dirty="0" smtClean="0"/>
              <a:t>Year of installation: 2003</a:t>
            </a:r>
          </a:p>
          <a:p>
            <a:r>
              <a:rPr lang="en-US" sz="2400" dirty="0" smtClean="0"/>
              <a:t>Heating and hot water</a:t>
            </a:r>
          </a:p>
          <a:p>
            <a:r>
              <a:rPr lang="en-US" sz="2400" dirty="0" smtClean="0"/>
              <a:t>Heat source: 2 boreholes</a:t>
            </a:r>
          </a:p>
          <a:p>
            <a:r>
              <a:rPr lang="en-US" sz="2400" dirty="0" smtClean="0"/>
              <a:t>Floor heating system</a:t>
            </a:r>
          </a:p>
          <a:p>
            <a:r>
              <a:rPr lang="en-US" sz="2400" dirty="0" smtClean="0"/>
              <a:t>Floor heating temperature settings: 30/25°C (for outside temperature of -8°C)</a:t>
            </a:r>
          </a:p>
          <a:p>
            <a:r>
              <a:rPr lang="en-US" sz="2400" dirty="0" smtClean="0"/>
              <a:t>Hot water temperature settings: 57/52°C</a:t>
            </a:r>
          </a:p>
          <a:p>
            <a:r>
              <a:rPr lang="en-US" sz="2400" dirty="0" smtClean="0"/>
              <a:t>Refrigerant: R407c</a:t>
            </a:r>
          </a:p>
          <a:p>
            <a:r>
              <a:rPr lang="en-US" sz="2400" dirty="0" smtClean="0"/>
              <a:t>Heating system 100% HP</a:t>
            </a:r>
            <a:endParaRPr lang="sv-SE" sz="2400" dirty="0" smtClean="0"/>
          </a:p>
        </p:txBody>
      </p:sp>
      <p:sp>
        <p:nvSpPr>
          <p:cNvPr id="5" name="textruta 4"/>
          <p:cNvSpPr txBox="1"/>
          <p:nvPr/>
        </p:nvSpPr>
        <p:spPr>
          <a:xfrm>
            <a:off x="5796136" y="908720"/>
            <a:ext cx="3024336" cy="369332"/>
          </a:xfrm>
          <a:prstGeom prst="rect">
            <a:avLst/>
          </a:prstGeom>
          <a:noFill/>
        </p:spPr>
        <p:txBody>
          <a:bodyPr wrap="square" rtlCol="0">
            <a:spAutoFit/>
          </a:bodyPr>
          <a:lstStyle/>
          <a:p>
            <a:endParaRPr lang="sv-SE" dirty="0"/>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 name="Title 3"/>
          <p:cNvSpPr>
            <a:spLocks noGrp="1"/>
          </p:cNvSpPr>
          <p:nvPr>
            <p:ph type="title"/>
          </p:nvPr>
        </p:nvSpPr>
        <p:spPr>
          <a:xfrm>
            <a:off x="107504" y="548680"/>
            <a:ext cx="8489950" cy="1008063"/>
          </a:xfrm>
        </p:spPr>
        <p:txBody>
          <a:bodyPr/>
          <a:lstStyle/>
          <a:p>
            <a:r>
              <a:rPr lang="en-GB" b="1" dirty="0" smtClean="0"/>
              <a:t>How was a SPF3 of 4.7 achieved?</a:t>
            </a:r>
            <a:endParaRPr lang="en-GB" b="1" dirty="0"/>
          </a:p>
        </p:txBody>
      </p:sp>
      <p:pic>
        <p:nvPicPr>
          <p:cNvPr id="10" name="Bildobjekt 6" descr="DSCF1640.JPG"/>
          <p:cNvPicPr>
            <a:picLocks noChangeAspect="1"/>
          </p:cNvPicPr>
          <p:nvPr/>
        </p:nvPicPr>
        <p:blipFill>
          <a:blip r:embed="rId2" cstate="print"/>
          <a:stretch>
            <a:fillRect/>
          </a:stretch>
        </p:blipFill>
        <p:spPr>
          <a:xfrm>
            <a:off x="5724127" y="1093386"/>
            <a:ext cx="2904323" cy="2178242"/>
          </a:xfrm>
          <a:prstGeom prst="rect">
            <a:avLst/>
          </a:prstGeom>
        </p:spPr>
      </p:pic>
      <p:pic>
        <p:nvPicPr>
          <p:cNvPr id="13" name="Picture 4" descr="http://theblackcordelias.files.wordpress.com/2008/04/flag-swi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5555" y="5506948"/>
            <a:ext cx="1804449" cy="1202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935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534" y="3645024"/>
            <a:ext cx="8280920" cy="461665"/>
          </a:xfrm>
          <a:prstGeom prst="rect">
            <a:avLst/>
          </a:prstGeom>
          <a:noFill/>
        </p:spPr>
        <p:txBody>
          <a:bodyPr wrap="square" rtlCol="0">
            <a:spAutoFit/>
          </a:bodyPr>
          <a:lstStyle/>
          <a:p>
            <a:r>
              <a:rPr lang="en-GB" sz="2400" dirty="0" smtClean="0"/>
              <a:t>- Very good performance (SPF3 &gt; 4.5) not impossible in Britain…</a:t>
            </a:r>
            <a:endParaRPr lang="en-GB" sz="2400" dirty="0"/>
          </a:p>
        </p:txBody>
      </p:sp>
      <p:sp>
        <p:nvSpPr>
          <p:cNvPr id="4" name="TextBox 3"/>
          <p:cNvSpPr txBox="1"/>
          <p:nvPr/>
        </p:nvSpPr>
        <p:spPr>
          <a:xfrm>
            <a:off x="395535" y="1700808"/>
            <a:ext cx="7976711" cy="1200329"/>
          </a:xfrm>
          <a:prstGeom prst="rect">
            <a:avLst/>
          </a:prstGeom>
          <a:noFill/>
        </p:spPr>
        <p:txBody>
          <a:bodyPr wrap="square" rtlCol="0">
            <a:spAutoFit/>
          </a:bodyPr>
          <a:lstStyle/>
          <a:p>
            <a:r>
              <a:rPr lang="en-GB" sz="2400" dirty="0" smtClean="0"/>
              <a:t>From a vertical borehole, off-the-shelf heat pump, but supply temperature = 30 degrees only. Therefore you need a very well-insulated building.</a:t>
            </a:r>
            <a:endParaRPr lang="en-GB" sz="2400" dirty="0"/>
          </a:p>
        </p:txBody>
      </p:sp>
      <p:sp>
        <p:nvSpPr>
          <p:cNvPr id="6" name="Title 3"/>
          <p:cNvSpPr txBox="1">
            <a:spLocks/>
          </p:cNvSpPr>
          <p:nvPr/>
        </p:nvSpPr>
        <p:spPr>
          <a:xfrm>
            <a:off x="107504" y="548680"/>
            <a:ext cx="8489950" cy="1008063"/>
          </a:xfrm>
          <a:prstGeom prst="rect">
            <a:avLst/>
          </a:prstGeom>
        </p:spPr>
        <p:txBody>
          <a:bodyPr/>
          <a:lstStyle>
            <a:lvl1pPr algn="l" rtl="0" eaLnBrk="1" fontAlgn="base" hangingPunct="1">
              <a:spcBef>
                <a:spcPct val="0"/>
              </a:spcBef>
              <a:spcAft>
                <a:spcPct val="0"/>
              </a:spcAft>
              <a:defRPr sz="2800">
                <a:solidFill>
                  <a:schemeClr val="tx2"/>
                </a:solidFill>
                <a:latin typeface="+mj-lt"/>
                <a:ea typeface="+mj-ea"/>
                <a:cs typeface="ＭＳ Ｐゴシック" charset="0"/>
              </a:defRPr>
            </a:lvl1pPr>
            <a:lvl2pPr algn="l" rtl="0" eaLnBrk="1" fontAlgn="base" hangingPunct="1">
              <a:spcBef>
                <a:spcPct val="0"/>
              </a:spcBef>
              <a:spcAft>
                <a:spcPct val="0"/>
              </a:spcAft>
              <a:defRPr sz="2800">
                <a:solidFill>
                  <a:schemeClr val="tx2"/>
                </a:solidFill>
                <a:latin typeface="Arial" charset="0"/>
                <a:ea typeface="ＭＳ Ｐゴシック" charset="0"/>
                <a:cs typeface="ＭＳ Ｐゴシック" charset="0"/>
              </a:defRPr>
            </a:lvl2pPr>
            <a:lvl3pPr algn="l" rtl="0" eaLnBrk="1" fontAlgn="base" hangingPunct="1">
              <a:spcBef>
                <a:spcPct val="0"/>
              </a:spcBef>
              <a:spcAft>
                <a:spcPct val="0"/>
              </a:spcAft>
              <a:defRPr sz="2800">
                <a:solidFill>
                  <a:schemeClr val="tx2"/>
                </a:solidFill>
                <a:latin typeface="Arial" charset="0"/>
                <a:ea typeface="ＭＳ Ｐゴシック" charset="0"/>
                <a:cs typeface="ＭＳ Ｐゴシック" charset="0"/>
              </a:defRPr>
            </a:lvl3pPr>
            <a:lvl4pPr algn="l" rtl="0" eaLnBrk="1" fontAlgn="base" hangingPunct="1">
              <a:spcBef>
                <a:spcPct val="0"/>
              </a:spcBef>
              <a:spcAft>
                <a:spcPct val="0"/>
              </a:spcAft>
              <a:defRPr sz="2800">
                <a:solidFill>
                  <a:schemeClr val="tx2"/>
                </a:solidFill>
                <a:latin typeface="Arial" charset="0"/>
                <a:ea typeface="ＭＳ Ｐゴシック" charset="0"/>
                <a:cs typeface="ＭＳ Ｐゴシック" charset="0"/>
              </a:defRPr>
            </a:lvl4pPr>
            <a:lvl5pPr algn="l" rtl="0" eaLnBrk="1" fontAlgn="base" hangingPunct="1">
              <a:spcBef>
                <a:spcPct val="0"/>
              </a:spcBef>
              <a:spcAft>
                <a:spcPct val="0"/>
              </a:spcAft>
              <a:defRPr sz="28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000" b="1">
                <a:solidFill>
                  <a:schemeClr val="tx2"/>
                </a:solidFill>
                <a:latin typeface="Arial" charset="0"/>
                <a:ea typeface="ＭＳ Ｐゴシック" charset="0"/>
              </a:defRPr>
            </a:lvl6pPr>
            <a:lvl7pPr marL="914400" algn="l" rtl="0" eaLnBrk="1" fontAlgn="base" hangingPunct="1">
              <a:spcBef>
                <a:spcPct val="0"/>
              </a:spcBef>
              <a:spcAft>
                <a:spcPct val="0"/>
              </a:spcAft>
              <a:defRPr sz="3000" b="1">
                <a:solidFill>
                  <a:schemeClr val="tx2"/>
                </a:solidFill>
                <a:latin typeface="Arial" charset="0"/>
                <a:ea typeface="ＭＳ Ｐゴシック" charset="0"/>
              </a:defRPr>
            </a:lvl7pPr>
            <a:lvl8pPr marL="1371600" algn="l" rtl="0" eaLnBrk="1" fontAlgn="base" hangingPunct="1">
              <a:spcBef>
                <a:spcPct val="0"/>
              </a:spcBef>
              <a:spcAft>
                <a:spcPct val="0"/>
              </a:spcAft>
              <a:defRPr sz="3000" b="1">
                <a:solidFill>
                  <a:schemeClr val="tx2"/>
                </a:solidFill>
                <a:latin typeface="Arial" charset="0"/>
                <a:ea typeface="ＭＳ Ｐゴシック" charset="0"/>
              </a:defRPr>
            </a:lvl8pPr>
            <a:lvl9pPr marL="1828800" algn="l" rtl="0" eaLnBrk="1" fontAlgn="base" hangingPunct="1">
              <a:spcBef>
                <a:spcPct val="0"/>
              </a:spcBef>
              <a:spcAft>
                <a:spcPct val="0"/>
              </a:spcAft>
              <a:defRPr sz="3000" b="1">
                <a:solidFill>
                  <a:schemeClr val="tx2"/>
                </a:solidFill>
                <a:latin typeface="Arial" charset="0"/>
                <a:ea typeface="ＭＳ Ｐゴシック" charset="0"/>
              </a:defRPr>
            </a:lvl9pPr>
          </a:lstStyle>
          <a:p>
            <a:r>
              <a:rPr lang="en-GB" b="1" kern="0" smtClean="0"/>
              <a:t>How was a SPF3 of 4.7 achieved?</a:t>
            </a:r>
            <a:endParaRPr lang="en-GB" b="1" kern="0" dirty="0"/>
          </a:p>
        </p:txBody>
      </p:sp>
      <p:pic>
        <p:nvPicPr>
          <p:cNvPr id="7" name="Picture 4" descr="http://theblackcordelias.files.wordpress.com/2008/04/flag-swis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620688"/>
            <a:ext cx="1660433" cy="110695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2cuk.co.uk/wp-content/uploads/2011/10/uk-fla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89880" y="4221088"/>
            <a:ext cx="1750865"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68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19872" y="1095127"/>
            <a:ext cx="4032448" cy="461665"/>
          </a:xfrm>
          <a:prstGeom prst="rect">
            <a:avLst/>
          </a:prstGeom>
          <a:noFill/>
        </p:spPr>
        <p:txBody>
          <a:bodyPr wrap="square" rtlCol="0">
            <a:spAutoFit/>
          </a:bodyPr>
          <a:lstStyle/>
          <a:p>
            <a:r>
              <a:rPr lang="en-GB" sz="2400" dirty="0" smtClean="0"/>
              <a:t>Thank you</a:t>
            </a:r>
            <a:endParaRPr lang="en-GB" sz="2400" dirty="0"/>
          </a:p>
        </p:txBody>
      </p:sp>
      <p:sp>
        <p:nvSpPr>
          <p:cNvPr id="3" name="TextBox 2"/>
          <p:cNvSpPr txBox="1"/>
          <p:nvPr/>
        </p:nvSpPr>
        <p:spPr>
          <a:xfrm>
            <a:off x="3131840" y="3111351"/>
            <a:ext cx="4032448" cy="461665"/>
          </a:xfrm>
          <a:prstGeom prst="rect">
            <a:avLst/>
          </a:prstGeom>
          <a:noFill/>
        </p:spPr>
        <p:txBody>
          <a:bodyPr wrap="square" rtlCol="0">
            <a:spAutoFit/>
          </a:bodyPr>
          <a:lstStyle/>
          <a:p>
            <a:r>
              <a:rPr lang="en-GB" sz="2400" dirty="0" smtClean="0"/>
              <a:t>Any questions?</a:t>
            </a:r>
            <a:endParaRPr lang="en-GB" sz="2400" dirty="0"/>
          </a:p>
        </p:txBody>
      </p:sp>
      <p:sp>
        <p:nvSpPr>
          <p:cNvPr id="4" name="TextBox 3"/>
          <p:cNvSpPr txBox="1"/>
          <p:nvPr/>
        </p:nvSpPr>
        <p:spPr>
          <a:xfrm>
            <a:off x="2483768" y="4581128"/>
            <a:ext cx="4032448" cy="461665"/>
          </a:xfrm>
          <a:prstGeom prst="rect">
            <a:avLst/>
          </a:prstGeom>
          <a:noFill/>
        </p:spPr>
        <p:txBody>
          <a:bodyPr wrap="square" rtlCol="0">
            <a:spAutoFit/>
          </a:bodyPr>
          <a:lstStyle/>
          <a:p>
            <a:r>
              <a:rPr lang="en-GB" sz="2400" dirty="0">
                <a:solidFill>
                  <a:schemeClr val="bg2"/>
                </a:solidFill>
              </a:rPr>
              <a:t>j</a:t>
            </a:r>
            <a:r>
              <a:rPr lang="en-GB" sz="2400" dirty="0" smtClean="0">
                <a:solidFill>
                  <a:schemeClr val="bg2"/>
                </a:solidFill>
              </a:rPr>
              <a:t>ennifer.love.09@ucl.ac.uk</a:t>
            </a:r>
            <a:endParaRPr lang="en-GB" sz="2400" dirty="0">
              <a:solidFill>
                <a:schemeClr val="bg2"/>
              </a:solidFill>
            </a:endParaRPr>
          </a:p>
        </p:txBody>
      </p:sp>
    </p:spTree>
    <p:extLst>
      <p:ext uri="{BB962C8B-B14F-4D97-AF65-F5344CB8AC3E}">
        <p14:creationId xmlns:p14="http://schemas.microsoft.com/office/powerpoint/2010/main" val="31431834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864294"/>
            <a:ext cx="4032448" cy="461665"/>
          </a:xfrm>
          <a:prstGeom prst="rect">
            <a:avLst/>
          </a:prstGeom>
          <a:noFill/>
        </p:spPr>
        <p:txBody>
          <a:bodyPr wrap="square" rtlCol="0">
            <a:spAutoFit/>
          </a:bodyPr>
          <a:lstStyle/>
          <a:p>
            <a:r>
              <a:rPr lang="en-GB" sz="2400" dirty="0" smtClean="0"/>
              <a:t>Other information </a:t>
            </a:r>
            <a:endParaRPr lang="en-GB" sz="2400" dirty="0"/>
          </a:p>
        </p:txBody>
      </p:sp>
      <p:graphicFrame>
        <p:nvGraphicFramePr>
          <p:cNvPr id="3" name="Table 2"/>
          <p:cNvGraphicFramePr>
            <a:graphicFrameLocks noGrp="1"/>
          </p:cNvGraphicFramePr>
          <p:nvPr>
            <p:extLst>
              <p:ext uri="{D42A27DB-BD31-4B8C-83A1-F6EECF244321}">
                <p14:modId xmlns:p14="http://schemas.microsoft.com/office/powerpoint/2010/main" val="327313345"/>
              </p:ext>
            </p:extLst>
          </p:nvPr>
        </p:nvGraphicFramePr>
        <p:xfrm>
          <a:off x="179512" y="1988840"/>
          <a:ext cx="8784980" cy="908578"/>
        </p:xfrm>
        <a:graphic>
          <a:graphicData uri="http://schemas.openxmlformats.org/drawingml/2006/table">
            <a:tbl>
              <a:tblPr firstRow="1" bandRow="1">
                <a:tableStyleId>{5C22544A-7EE6-4342-B048-85BDC9FD1C3A}</a:tableStyleId>
              </a:tblPr>
              <a:tblGrid>
                <a:gridCol w="1944216"/>
                <a:gridCol w="1569776"/>
                <a:gridCol w="1756996"/>
                <a:gridCol w="1756996"/>
                <a:gridCol w="1756996"/>
              </a:tblGrid>
              <a:tr h="451378">
                <a:tc>
                  <a:txBody>
                    <a:bodyPr/>
                    <a:lstStyle/>
                    <a:p>
                      <a:r>
                        <a:rPr lang="en-GB" sz="1200" dirty="0" smtClean="0"/>
                        <a:t>Site</a:t>
                      </a:r>
                      <a:endParaRPr lang="en-GB" sz="1200" dirty="0"/>
                    </a:p>
                  </a:txBody>
                  <a:tcPr/>
                </a:tc>
                <a:tc>
                  <a:txBody>
                    <a:bodyPr/>
                    <a:lstStyle/>
                    <a:p>
                      <a:r>
                        <a:rPr lang="en-GB" sz="1200" dirty="0" smtClean="0"/>
                        <a:t>A</a:t>
                      </a:r>
                      <a:endParaRPr lang="en-GB" sz="1200" dirty="0"/>
                    </a:p>
                  </a:txBody>
                  <a:tcPr/>
                </a:tc>
                <a:tc>
                  <a:txBody>
                    <a:bodyPr/>
                    <a:lstStyle/>
                    <a:p>
                      <a:r>
                        <a:rPr lang="en-GB" sz="1200" dirty="0" smtClean="0"/>
                        <a:t>B</a:t>
                      </a:r>
                      <a:endParaRPr lang="en-GB" sz="1200" dirty="0"/>
                    </a:p>
                  </a:txBody>
                  <a:tcPr/>
                </a:tc>
                <a:tc>
                  <a:txBody>
                    <a:bodyPr/>
                    <a:lstStyle/>
                    <a:p>
                      <a:r>
                        <a:rPr lang="en-GB" sz="1200" dirty="0" smtClean="0"/>
                        <a:t>C</a:t>
                      </a:r>
                      <a:endParaRPr lang="en-GB" sz="1200" dirty="0"/>
                    </a:p>
                  </a:txBody>
                  <a:tcPr/>
                </a:tc>
                <a:tc>
                  <a:txBody>
                    <a:bodyPr/>
                    <a:lstStyle/>
                    <a:p>
                      <a:r>
                        <a:rPr lang="en-GB" sz="1200" dirty="0" smtClean="0"/>
                        <a:t>D</a:t>
                      </a:r>
                      <a:endParaRPr lang="en-GB" sz="1200" dirty="0"/>
                    </a:p>
                  </a:txBody>
                  <a:tcPr/>
                </a:tc>
              </a:tr>
              <a:tr h="451378">
                <a:tc>
                  <a:txBody>
                    <a:bodyPr/>
                    <a:lstStyle/>
                    <a:p>
                      <a:pPr>
                        <a:lnSpc>
                          <a:spcPct val="115000"/>
                        </a:lnSpc>
                        <a:spcAft>
                          <a:spcPts val="0"/>
                        </a:spcAft>
                      </a:pPr>
                      <a:r>
                        <a:rPr lang="en-GB" sz="1200" dirty="0" smtClean="0">
                          <a:solidFill>
                            <a:schemeClr val="tx1"/>
                          </a:solidFill>
                          <a:effectLst/>
                          <a:latin typeface="Calibri"/>
                          <a:ea typeface="Calibri"/>
                          <a:cs typeface="Times New Roman"/>
                        </a:rPr>
                        <a:t>Monitoring period</a:t>
                      </a:r>
                      <a:endParaRPr lang="en-GB" sz="1200" dirty="0">
                        <a:solidFill>
                          <a:schemeClr val="tx1"/>
                        </a:solidFill>
                        <a:effectLst/>
                        <a:latin typeface="Calibri"/>
                        <a:ea typeface="Calibri"/>
                        <a:cs typeface="Times New Roman"/>
                      </a:endParaRPr>
                    </a:p>
                  </a:txBody>
                  <a:tcPr marL="68580" marR="68580" marT="0" marB="0"/>
                </a:tc>
                <a:tc>
                  <a:txBody>
                    <a:bodyPr/>
                    <a:lstStyle/>
                    <a:p>
                      <a:r>
                        <a:rPr lang="en-GB" sz="1200" dirty="0" smtClean="0">
                          <a:solidFill>
                            <a:schemeClr val="tx1"/>
                          </a:solidFill>
                        </a:rPr>
                        <a:t>15/06/2011 – 31/03/2012</a:t>
                      </a:r>
                      <a:endParaRPr lang="en-GB" sz="1200" dirty="0">
                        <a:solidFill>
                          <a:schemeClr val="tx1"/>
                        </a:solidFill>
                      </a:endParaRPr>
                    </a:p>
                  </a:txBody>
                  <a:tcPr/>
                </a:tc>
                <a:tc>
                  <a:txBody>
                    <a:bodyPr/>
                    <a:lstStyle/>
                    <a:p>
                      <a:r>
                        <a:rPr lang="en-GB" sz="1200" dirty="0" smtClean="0">
                          <a:solidFill>
                            <a:schemeClr val="tx1"/>
                          </a:solidFill>
                        </a:rPr>
                        <a:t>01/03/2011 – 31/03/2012</a:t>
                      </a:r>
                      <a:endParaRPr lang="en-GB" sz="1200" dirty="0">
                        <a:solidFill>
                          <a:schemeClr val="tx1"/>
                        </a:solidFill>
                      </a:endParaRPr>
                    </a:p>
                  </a:txBody>
                  <a:tcPr/>
                </a:tc>
                <a:tc>
                  <a:txBody>
                    <a:bodyPr/>
                    <a:lstStyle/>
                    <a:p>
                      <a:r>
                        <a:rPr lang="en-GB" sz="1200" dirty="0" smtClean="0">
                          <a:solidFill>
                            <a:schemeClr val="tx1"/>
                          </a:solidFill>
                        </a:rPr>
                        <a:t>09/02/2011 – 31/03/2012</a:t>
                      </a:r>
                      <a:endParaRPr lang="en-GB" sz="1200" dirty="0">
                        <a:solidFill>
                          <a:schemeClr val="tx1"/>
                        </a:solidFill>
                      </a:endParaRPr>
                    </a:p>
                  </a:txBody>
                  <a:tcPr/>
                </a:tc>
                <a:tc>
                  <a:txBody>
                    <a:bodyPr/>
                    <a:lstStyle/>
                    <a:p>
                      <a:r>
                        <a:rPr lang="en-GB" sz="1200" dirty="0" smtClean="0">
                          <a:solidFill>
                            <a:schemeClr val="tx1"/>
                          </a:solidFill>
                        </a:rPr>
                        <a:t>22/02/2011 – 31/03/2012</a:t>
                      </a:r>
                      <a:endParaRPr lang="en-GB" sz="1200" dirty="0">
                        <a:solidFill>
                          <a:schemeClr val="tx1"/>
                        </a:solidFill>
                      </a:endParaRPr>
                    </a:p>
                  </a:txBody>
                  <a:tcPr/>
                </a:tc>
              </a:tr>
            </a:tbl>
          </a:graphicData>
        </a:graphic>
      </p:graphicFrame>
    </p:spTree>
    <p:extLst>
      <p:ext uri="{BB962C8B-B14F-4D97-AF65-F5344CB8AC3E}">
        <p14:creationId xmlns:p14="http://schemas.microsoft.com/office/powerpoint/2010/main" val="2516841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27525366"/>
              </p:ext>
            </p:extLst>
          </p:nvPr>
        </p:nvGraphicFramePr>
        <p:xfrm>
          <a:off x="1043608" y="548680"/>
          <a:ext cx="7056784" cy="5923280"/>
        </p:xfrm>
        <a:graphic>
          <a:graphicData uri="http://schemas.openxmlformats.org/drawingml/2006/table">
            <a:tbl>
              <a:tblPr firstRow="1" bandRow="1">
                <a:tableStyleId>{5C22544A-7EE6-4342-B048-85BDC9FD1C3A}</a:tableStyleId>
              </a:tblPr>
              <a:tblGrid>
                <a:gridCol w="1516636"/>
                <a:gridCol w="1516636"/>
                <a:gridCol w="1287208"/>
                <a:gridCol w="1440160"/>
                <a:gridCol w="1296144"/>
              </a:tblGrid>
              <a:tr h="370840">
                <a:tc>
                  <a:txBody>
                    <a:bodyPr/>
                    <a:lstStyle/>
                    <a:p>
                      <a:endParaRPr lang="en-GB" sz="1600" dirty="0"/>
                    </a:p>
                  </a:txBody>
                  <a:tcPr/>
                </a:tc>
                <a:tc>
                  <a:txBody>
                    <a:bodyPr/>
                    <a:lstStyle/>
                    <a:p>
                      <a:r>
                        <a:rPr lang="en-GB" sz="1600" dirty="0" smtClean="0"/>
                        <a:t>Site </a:t>
                      </a:r>
                      <a:r>
                        <a:rPr lang="en-GB" sz="1600" dirty="0" smtClean="0"/>
                        <a:t>A</a:t>
                      </a:r>
                      <a:endParaRPr lang="en-GB" sz="1600" dirty="0"/>
                    </a:p>
                  </a:txBody>
                  <a:tcPr/>
                </a:tc>
                <a:tc>
                  <a:txBody>
                    <a:bodyPr/>
                    <a:lstStyle/>
                    <a:p>
                      <a:r>
                        <a:rPr lang="en-GB" sz="1600" dirty="0" smtClean="0"/>
                        <a:t>Site </a:t>
                      </a:r>
                      <a:r>
                        <a:rPr lang="en-GB" sz="1600" dirty="0" smtClean="0"/>
                        <a:t>B </a:t>
                      </a:r>
                      <a:endParaRPr lang="en-GB" sz="1600" dirty="0"/>
                    </a:p>
                  </a:txBody>
                  <a:tcPr/>
                </a:tc>
                <a:tc>
                  <a:txBody>
                    <a:bodyPr/>
                    <a:lstStyle/>
                    <a:p>
                      <a:r>
                        <a:rPr lang="en-GB" sz="1600" dirty="0" smtClean="0"/>
                        <a:t>Site </a:t>
                      </a:r>
                      <a:r>
                        <a:rPr lang="en-GB" sz="1600" dirty="0" smtClean="0"/>
                        <a:t>C</a:t>
                      </a:r>
                      <a:endParaRPr lang="en-GB" sz="1600" dirty="0"/>
                    </a:p>
                  </a:txBody>
                  <a:tcPr/>
                </a:tc>
                <a:tc>
                  <a:txBody>
                    <a:bodyPr/>
                    <a:lstStyle/>
                    <a:p>
                      <a:r>
                        <a:rPr lang="en-GB" sz="1600" dirty="0" smtClean="0"/>
                        <a:t>Site </a:t>
                      </a:r>
                      <a:r>
                        <a:rPr lang="en-GB" sz="1600" dirty="0" smtClean="0"/>
                        <a:t>D</a:t>
                      </a:r>
                      <a:endParaRPr lang="en-GB" sz="1600" dirty="0"/>
                    </a:p>
                  </a:txBody>
                  <a:tcPr/>
                </a:tc>
              </a:tr>
              <a:tr h="370840">
                <a:tc>
                  <a:txBody>
                    <a:bodyPr/>
                    <a:lstStyle/>
                    <a:p>
                      <a:r>
                        <a:rPr lang="en-GB" sz="1600" dirty="0" smtClean="0"/>
                        <a:t>Estimate of heat demand</a:t>
                      </a:r>
                      <a:r>
                        <a:rPr lang="en-GB" sz="1600" baseline="0" dirty="0" smtClean="0"/>
                        <a:t> (from degree day calculation), kWh</a:t>
                      </a:r>
                      <a:endParaRPr lang="en-GB" sz="1600" dirty="0"/>
                    </a:p>
                  </a:txBody>
                  <a:tcPr/>
                </a:tc>
                <a:tc>
                  <a:txBody>
                    <a:bodyPr/>
                    <a:lstStyle/>
                    <a:p>
                      <a:r>
                        <a:rPr lang="en-GB" sz="1600" b="0" dirty="0" smtClean="0"/>
                        <a:t>10,378</a:t>
                      </a:r>
                      <a:endParaRPr lang="en-GB" sz="1600" b="0" dirty="0"/>
                    </a:p>
                  </a:txBody>
                  <a:tcPr/>
                </a:tc>
                <a:tc>
                  <a:txBody>
                    <a:bodyPr/>
                    <a:lstStyle/>
                    <a:p>
                      <a:r>
                        <a:rPr lang="en-GB" sz="1600" b="0" dirty="0" smtClean="0"/>
                        <a:t>13,191</a:t>
                      </a:r>
                      <a:endParaRPr lang="en-GB" sz="1600" b="0" dirty="0"/>
                    </a:p>
                  </a:txBody>
                  <a:tcPr/>
                </a:tc>
                <a:tc>
                  <a:txBody>
                    <a:bodyPr/>
                    <a:lstStyle/>
                    <a:p>
                      <a:r>
                        <a:rPr lang="en-GB" sz="1600" b="0" dirty="0" smtClean="0"/>
                        <a:t>19,983</a:t>
                      </a:r>
                      <a:endParaRPr lang="en-GB" sz="1600" b="0" dirty="0"/>
                    </a:p>
                  </a:txBody>
                  <a:tcPr/>
                </a:tc>
                <a:tc>
                  <a:txBody>
                    <a:bodyPr/>
                    <a:lstStyle/>
                    <a:p>
                      <a:r>
                        <a:rPr lang="en-GB" sz="1600" b="0" dirty="0" smtClean="0"/>
                        <a:t>8,816</a:t>
                      </a:r>
                      <a:endParaRPr lang="en-GB" sz="1600" b="0" dirty="0"/>
                    </a:p>
                  </a:txBody>
                  <a:tcPr/>
                </a:tc>
              </a:tr>
              <a:tr h="370840">
                <a:tc>
                  <a:txBody>
                    <a:bodyPr/>
                    <a:lstStyle/>
                    <a:p>
                      <a:r>
                        <a:rPr lang="en-GB" sz="1600" dirty="0" smtClean="0"/>
                        <a:t>Heat delivered</a:t>
                      </a:r>
                      <a:r>
                        <a:rPr lang="en-GB" sz="1600" baseline="0" dirty="0" smtClean="0"/>
                        <a:t> to space heating, kWh</a:t>
                      </a:r>
                      <a:endParaRPr lang="en-GB" sz="1600" dirty="0"/>
                    </a:p>
                  </a:txBody>
                  <a:tcPr/>
                </a:tc>
                <a:tc>
                  <a:txBody>
                    <a:bodyPr/>
                    <a:lstStyle/>
                    <a:p>
                      <a:r>
                        <a:rPr lang="en-GB" sz="1600" dirty="0" smtClean="0">
                          <a:solidFill>
                            <a:schemeClr val="tx1"/>
                          </a:solidFill>
                        </a:rPr>
                        <a:t>10,444</a:t>
                      </a:r>
                    </a:p>
                  </a:txBody>
                  <a:tcPr/>
                </a:tc>
                <a:tc>
                  <a:txBody>
                    <a:bodyPr/>
                    <a:lstStyle/>
                    <a:p>
                      <a:r>
                        <a:rPr lang="en-GB" sz="1600" dirty="0" smtClean="0"/>
                        <a:t> 20,788</a:t>
                      </a:r>
                      <a:endParaRPr lang="en-GB" sz="1600" dirty="0"/>
                    </a:p>
                  </a:txBody>
                  <a:tcPr/>
                </a:tc>
                <a:tc>
                  <a:txBody>
                    <a:bodyPr/>
                    <a:lstStyle/>
                    <a:p>
                      <a:r>
                        <a:rPr lang="en-GB" sz="1600" dirty="0" smtClean="0"/>
                        <a:t>12,784</a:t>
                      </a:r>
                      <a:endParaRPr lang="en-GB" sz="1600" dirty="0"/>
                    </a:p>
                  </a:txBody>
                  <a:tcPr/>
                </a:tc>
                <a:tc>
                  <a:txBody>
                    <a:bodyPr/>
                    <a:lstStyle/>
                    <a:p>
                      <a:r>
                        <a:rPr lang="en-GB" sz="1600" dirty="0" smtClean="0"/>
                        <a:t>9,146</a:t>
                      </a:r>
                      <a:endParaRPr lang="en-GB"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chemeClr val="tx1"/>
                          </a:solidFill>
                        </a:rPr>
                        <a:t>Space heating SPF3</a:t>
                      </a:r>
                    </a:p>
                    <a:p>
                      <a:endParaRPr lang="en-GB" sz="1600" b="0" dirty="0">
                        <a:solidFill>
                          <a:schemeClr val="tx1"/>
                        </a:solidFill>
                      </a:endParaRPr>
                    </a:p>
                  </a:txBody>
                  <a:tcPr/>
                </a:tc>
                <a:tc>
                  <a:txBody>
                    <a:bodyPr/>
                    <a:lstStyle/>
                    <a:p>
                      <a:r>
                        <a:rPr lang="en-GB" sz="1600" b="0" dirty="0" smtClean="0">
                          <a:solidFill>
                            <a:schemeClr val="tx1"/>
                          </a:solidFill>
                        </a:rPr>
                        <a:t>4.54</a:t>
                      </a:r>
                      <a:endParaRPr lang="en-GB" sz="1600" b="0" dirty="0">
                        <a:solidFill>
                          <a:schemeClr val="tx1"/>
                        </a:solidFill>
                      </a:endParaRPr>
                    </a:p>
                  </a:txBody>
                  <a:tcPr/>
                </a:tc>
                <a:tc>
                  <a:txBody>
                    <a:bodyPr/>
                    <a:lstStyle/>
                    <a:p>
                      <a:r>
                        <a:rPr lang="en-GB" sz="1600" b="0" dirty="0" smtClean="0">
                          <a:solidFill>
                            <a:schemeClr val="tx1"/>
                          </a:solidFill>
                        </a:rPr>
                        <a:t>3.67</a:t>
                      </a:r>
                      <a:endParaRPr lang="en-GB" sz="1600" b="0" dirty="0">
                        <a:solidFill>
                          <a:schemeClr val="tx1"/>
                        </a:solidFill>
                      </a:endParaRPr>
                    </a:p>
                  </a:txBody>
                  <a:tcPr/>
                </a:tc>
                <a:tc>
                  <a:txBody>
                    <a:bodyPr/>
                    <a:lstStyle/>
                    <a:p>
                      <a:r>
                        <a:rPr lang="en-GB" sz="1600" b="0" dirty="0" smtClean="0">
                          <a:solidFill>
                            <a:schemeClr val="tx1"/>
                          </a:solidFill>
                        </a:rPr>
                        <a:t>3.55	</a:t>
                      </a:r>
                      <a:endParaRPr lang="en-GB" sz="1600" b="0" dirty="0">
                        <a:solidFill>
                          <a:schemeClr val="tx1"/>
                        </a:solidFill>
                      </a:endParaRPr>
                    </a:p>
                  </a:txBody>
                  <a:tcPr/>
                </a:tc>
                <a:tc>
                  <a:txBody>
                    <a:bodyPr/>
                    <a:lstStyle/>
                    <a:p>
                      <a:r>
                        <a:rPr lang="en-GB" sz="1600" b="0" dirty="0" smtClean="0">
                          <a:solidFill>
                            <a:schemeClr val="tx1"/>
                          </a:solidFill>
                        </a:rPr>
                        <a:t>3.55</a:t>
                      </a:r>
                      <a:endParaRPr lang="en-GB" sz="1600" b="0" dirty="0">
                        <a:solidFill>
                          <a:schemeClr val="tx1"/>
                        </a:solidFill>
                      </a:endParaRPr>
                    </a:p>
                  </a:txBody>
                  <a:tcPr/>
                </a:tc>
              </a:tr>
              <a:tr h="370840">
                <a:tc>
                  <a:txBody>
                    <a:bodyPr/>
                    <a:lstStyle/>
                    <a:p>
                      <a:r>
                        <a:rPr lang="en-GB" sz="1600" dirty="0" smtClean="0"/>
                        <a:t>Heat delivered to DHW, kWh</a:t>
                      </a:r>
                      <a:endParaRPr lang="en-GB" sz="1600" dirty="0"/>
                    </a:p>
                  </a:txBody>
                  <a:tcPr/>
                </a:tc>
                <a:tc>
                  <a:txBody>
                    <a:bodyPr/>
                    <a:lstStyle/>
                    <a:p>
                      <a:r>
                        <a:rPr lang="en-GB" sz="1600" dirty="0" smtClean="0"/>
                        <a:t>3,877</a:t>
                      </a:r>
                      <a:endParaRPr lang="en-GB" sz="1600" dirty="0"/>
                    </a:p>
                  </a:txBody>
                  <a:tcPr/>
                </a:tc>
                <a:tc>
                  <a:txBody>
                    <a:bodyPr/>
                    <a:lstStyle/>
                    <a:p>
                      <a:r>
                        <a:rPr lang="en-GB" sz="1600" dirty="0" smtClean="0"/>
                        <a:t>-</a:t>
                      </a:r>
                      <a:endParaRPr lang="en-GB" sz="1600" dirty="0"/>
                    </a:p>
                  </a:txBody>
                  <a:tcPr/>
                </a:tc>
                <a:tc>
                  <a:txBody>
                    <a:bodyPr/>
                    <a:lstStyle/>
                    <a:p>
                      <a:r>
                        <a:rPr lang="en-GB" sz="1600" dirty="0" smtClean="0"/>
                        <a:t>1,864</a:t>
                      </a:r>
                      <a:endParaRPr lang="en-GB" sz="1600" dirty="0"/>
                    </a:p>
                  </a:txBody>
                  <a:tcPr/>
                </a:tc>
                <a:tc>
                  <a:txBody>
                    <a:bodyPr/>
                    <a:lstStyle/>
                    <a:p>
                      <a:r>
                        <a:rPr lang="en-GB" sz="1600" dirty="0" smtClean="0"/>
                        <a:t>3,902</a:t>
                      </a:r>
                      <a:endParaRPr lang="en-GB" sz="1600" dirty="0"/>
                    </a:p>
                  </a:txBody>
                  <a:tcPr/>
                </a:tc>
              </a:tr>
              <a:tr h="370840">
                <a:tc>
                  <a:txBody>
                    <a:bodyPr/>
                    <a:lstStyle/>
                    <a:p>
                      <a:r>
                        <a:rPr lang="en-GB" sz="1600" b="0" dirty="0" smtClean="0">
                          <a:solidFill>
                            <a:schemeClr val="tx1"/>
                          </a:solidFill>
                        </a:rPr>
                        <a:t>DHW SPF3</a:t>
                      </a:r>
                      <a:endParaRPr lang="en-GB" sz="1600" b="0" dirty="0">
                        <a:solidFill>
                          <a:schemeClr val="tx1"/>
                        </a:solidFill>
                      </a:endParaRPr>
                    </a:p>
                  </a:txBody>
                  <a:tcPr/>
                </a:tc>
                <a:tc>
                  <a:txBody>
                    <a:bodyPr/>
                    <a:lstStyle/>
                    <a:p>
                      <a:r>
                        <a:rPr lang="en-GB" sz="1600" b="0" dirty="0" smtClean="0">
                          <a:solidFill>
                            <a:schemeClr val="tx1"/>
                          </a:solidFill>
                        </a:rPr>
                        <a:t>2.76			</a:t>
                      </a:r>
                      <a:endParaRPr lang="en-GB" sz="1600" b="0" dirty="0">
                        <a:solidFill>
                          <a:schemeClr val="tx1"/>
                        </a:solidFill>
                      </a:endParaRPr>
                    </a:p>
                  </a:txBody>
                  <a:tcPr/>
                </a:tc>
                <a:tc>
                  <a:txBody>
                    <a:bodyPr/>
                    <a:lstStyle/>
                    <a:p>
                      <a:r>
                        <a:rPr lang="en-GB" sz="1600" b="0" dirty="0" smtClean="0">
                          <a:solidFill>
                            <a:schemeClr val="tx1"/>
                          </a:solidFill>
                        </a:rPr>
                        <a:t>-</a:t>
                      </a:r>
                      <a:endParaRPr lang="en-GB" sz="1600" b="0" dirty="0">
                        <a:solidFill>
                          <a:schemeClr val="tx1"/>
                        </a:solidFill>
                      </a:endParaRPr>
                    </a:p>
                  </a:txBody>
                  <a:tcPr/>
                </a:tc>
                <a:tc>
                  <a:txBody>
                    <a:bodyPr/>
                    <a:lstStyle/>
                    <a:p>
                      <a:r>
                        <a:rPr lang="en-GB" sz="1600" b="0" dirty="0" smtClean="0">
                          <a:solidFill>
                            <a:schemeClr val="tx1"/>
                          </a:solidFill>
                        </a:rPr>
                        <a:t>2.53</a:t>
                      </a:r>
                      <a:endParaRPr lang="en-GB" sz="1600" b="0" dirty="0">
                        <a:solidFill>
                          <a:schemeClr val="tx1"/>
                        </a:solidFill>
                      </a:endParaRPr>
                    </a:p>
                  </a:txBody>
                  <a:tcPr/>
                </a:tc>
                <a:tc>
                  <a:txBody>
                    <a:bodyPr/>
                    <a:lstStyle/>
                    <a:p>
                      <a:r>
                        <a:rPr lang="en-GB" sz="1600" b="0" dirty="0" smtClean="0">
                          <a:solidFill>
                            <a:schemeClr val="tx1"/>
                          </a:solidFill>
                        </a:rPr>
                        <a:t>2.20</a:t>
                      </a:r>
                      <a:endParaRPr lang="en-GB" sz="1600" b="0" dirty="0">
                        <a:solidFill>
                          <a:schemeClr val="tx1"/>
                        </a:solidFill>
                      </a:endParaRPr>
                    </a:p>
                  </a:txBody>
                  <a:tcPr/>
                </a:tc>
              </a:tr>
              <a:tr h="370840">
                <a:tc>
                  <a:txBody>
                    <a:bodyPr/>
                    <a:lstStyle/>
                    <a:p>
                      <a:r>
                        <a:rPr lang="en-GB" sz="1600" dirty="0" smtClean="0"/>
                        <a:t>Total heat delivered, kWh</a:t>
                      </a:r>
                      <a:endParaRPr lang="en-GB" sz="1600" dirty="0"/>
                    </a:p>
                  </a:txBody>
                  <a:tcPr/>
                </a:tc>
                <a:tc>
                  <a:txBody>
                    <a:bodyPr/>
                    <a:lstStyle/>
                    <a:p>
                      <a:r>
                        <a:rPr lang="en-GB" sz="1600" dirty="0" smtClean="0"/>
                        <a:t>14,253</a:t>
                      </a:r>
                      <a:endParaRPr lang="en-GB" sz="1600" dirty="0"/>
                    </a:p>
                  </a:txBody>
                  <a:tcPr/>
                </a:tc>
                <a:tc>
                  <a:txBody>
                    <a:bodyPr/>
                    <a:lstStyle/>
                    <a:p>
                      <a:r>
                        <a:rPr lang="en-GB" sz="1600" dirty="0" smtClean="0"/>
                        <a:t>20,788</a:t>
                      </a:r>
                      <a:endParaRPr lang="en-GB" sz="1600" dirty="0"/>
                    </a:p>
                  </a:txBody>
                  <a:tcPr/>
                </a:tc>
                <a:tc>
                  <a:txBody>
                    <a:bodyPr/>
                    <a:lstStyle/>
                    <a:p>
                      <a:r>
                        <a:rPr lang="en-GB" sz="1600" dirty="0" smtClean="0"/>
                        <a:t>14,648</a:t>
                      </a:r>
                      <a:endParaRPr lang="en-GB" sz="1600" dirty="0"/>
                    </a:p>
                  </a:txBody>
                  <a:tcPr/>
                </a:tc>
                <a:tc>
                  <a:txBody>
                    <a:bodyPr/>
                    <a:lstStyle/>
                    <a:p>
                      <a:r>
                        <a:rPr lang="en-GB" sz="1600" dirty="0" smtClean="0"/>
                        <a:t>13,318</a:t>
                      </a:r>
                      <a:endParaRPr lang="en-GB" sz="1600" dirty="0"/>
                    </a:p>
                  </a:txBody>
                  <a:tcPr/>
                </a:tc>
              </a:tr>
              <a:tr h="370840">
                <a:tc>
                  <a:txBody>
                    <a:bodyPr/>
                    <a:lstStyle/>
                    <a:p>
                      <a:r>
                        <a:rPr lang="en-GB" sz="1600" dirty="0" smtClean="0"/>
                        <a:t>SPF3</a:t>
                      </a:r>
                      <a:endParaRPr lang="en-GB" sz="1600" dirty="0"/>
                    </a:p>
                  </a:txBody>
                  <a:tcPr/>
                </a:tc>
                <a:tc>
                  <a:txBody>
                    <a:bodyPr/>
                    <a:lstStyle/>
                    <a:p>
                      <a:pPr algn="l" fontAlgn="b"/>
                      <a:r>
                        <a:rPr lang="en-GB" sz="1600" b="0" i="0" u="none" strike="noStrike" dirty="0" smtClean="0">
                          <a:solidFill>
                            <a:srgbClr val="000000"/>
                          </a:solidFill>
                          <a:effectLst/>
                          <a:latin typeface="Calibri"/>
                        </a:rPr>
                        <a:t>3.91</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b="0" i="0" u="none" strike="noStrike" dirty="0" smtClean="0">
                          <a:solidFill>
                            <a:srgbClr val="000000"/>
                          </a:solidFill>
                          <a:effectLst/>
                          <a:latin typeface="Calibri"/>
                        </a:rPr>
                        <a:t>3.67</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b="0" i="0" u="none" strike="noStrike" dirty="0" smtClean="0">
                          <a:solidFill>
                            <a:srgbClr val="000000"/>
                          </a:solidFill>
                          <a:effectLst/>
                          <a:latin typeface="Calibri"/>
                        </a:rPr>
                        <a:t>3.44</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b="0" i="0" u="none" strike="noStrike" dirty="0" smtClean="0">
                          <a:solidFill>
                            <a:srgbClr val="000000"/>
                          </a:solidFill>
                          <a:effectLst/>
                          <a:latin typeface="Calibri"/>
                        </a:rPr>
                        <a:t>3.30</a:t>
                      </a:r>
                      <a:endParaRPr lang="en-GB" sz="16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0646001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428750"/>
            <a:ext cx="53340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3078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638740"/>
            <a:ext cx="5184576" cy="461665"/>
          </a:xfrm>
          <a:prstGeom prst="rect">
            <a:avLst/>
          </a:prstGeom>
          <a:noFill/>
        </p:spPr>
        <p:txBody>
          <a:bodyPr wrap="square" rtlCol="0">
            <a:spAutoFit/>
          </a:bodyPr>
          <a:lstStyle/>
          <a:p>
            <a:r>
              <a:rPr lang="en-GB" sz="2400" dirty="0" smtClean="0"/>
              <a:t>Introduction to the heat pumps</a:t>
            </a:r>
            <a:endParaRPr lang="en-GB" sz="2400" dirty="0"/>
          </a:p>
        </p:txBody>
      </p:sp>
      <p:graphicFrame>
        <p:nvGraphicFramePr>
          <p:cNvPr id="5" name="Table 4"/>
          <p:cNvGraphicFramePr>
            <a:graphicFrameLocks noGrp="1"/>
          </p:cNvGraphicFramePr>
          <p:nvPr>
            <p:extLst>
              <p:ext uri="{D42A27DB-BD31-4B8C-83A1-F6EECF244321}">
                <p14:modId xmlns:p14="http://schemas.microsoft.com/office/powerpoint/2010/main" val="307280708"/>
              </p:ext>
            </p:extLst>
          </p:nvPr>
        </p:nvGraphicFramePr>
        <p:xfrm>
          <a:off x="1043608" y="1484784"/>
          <a:ext cx="6100681" cy="4119548"/>
        </p:xfrm>
        <a:graphic>
          <a:graphicData uri="http://schemas.openxmlformats.org/drawingml/2006/table">
            <a:tbl>
              <a:tblPr firstRow="1" bandRow="1">
                <a:tableStyleId>{5C22544A-7EE6-4342-B048-85BDC9FD1C3A}</a:tableStyleId>
              </a:tblPr>
              <a:tblGrid>
                <a:gridCol w="1350150"/>
                <a:gridCol w="1090123"/>
                <a:gridCol w="1220136"/>
                <a:gridCol w="1220136"/>
                <a:gridCol w="1220136"/>
              </a:tblGrid>
              <a:tr h="451378">
                <a:tc>
                  <a:txBody>
                    <a:bodyPr/>
                    <a:lstStyle/>
                    <a:p>
                      <a:r>
                        <a:rPr lang="en-GB" sz="1200" dirty="0" smtClean="0"/>
                        <a:t>Site</a:t>
                      </a:r>
                      <a:endParaRPr lang="en-GB" sz="1200" dirty="0"/>
                    </a:p>
                  </a:txBody>
                  <a:tcPr/>
                </a:tc>
                <a:tc>
                  <a:txBody>
                    <a:bodyPr/>
                    <a:lstStyle/>
                    <a:p>
                      <a:r>
                        <a:rPr lang="en-GB" sz="1200" dirty="0" smtClean="0"/>
                        <a:t>A</a:t>
                      </a:r>
                      <a:endParaRPr lang="en-GB" sz="1200" dirty="0"/>
                    </a:p>
                  </a:txBody>
                  <a:tcPr/>
                </a:tc>
                <a:tc>
                  <a:txBody>
                    <a:bodyPr/>
                    <a:lstStyle/>
                    <a:p>
                      <a:r>
                        <a:rPr lang="en-GB" sz="1200" dirty="0" smtClean="0"/>
                        <a:t>B</a:t>
                      </a:r>
                      <a:endParaRPr lang="en-GB" sz="1200" dirty="0"/>
                    </a:p>
                  </a:txBody>
                  <a:tcPr/>
                </a:tc>
                <a:tc>
                  <a:txBody>
                    <a:bodyPr/>
                    <a:lstStyle/>
                    <a:p>
                      <a:r>
                        <a:rPr lang="en-GB" sz="1200" dirty="0" smtClean="0"/>
                        <a:t>C</a:t>
                      </a:r>
                      <a:endParaRPr lang="en-GB" sz="1200" dirty="0"/>
                    </a:p>
                  </a:txBody>
                  <a:tcPr/>
                </a:tc>
                <a:tc>
                  <a:txBody>
                    <a:bodyPr/>
                    <a:lstStyle/>
                    <a:p>
                      <a:r>
                        <a:rPr lang="en-GB" sz="1200" dirty="0" smtClean="0"/>
                        <a:t>D</a:t>
                      </a:r>
                      <a:endParaRPr lang="en-GB" sz="1200" dirty="0"/>
                    </a:p>
                  </a:txBody>
                  <a:tcPr/>
                </a:tc>
              </a:tr>
              <a:tr h="451378">
                <a:tc>
                  <a:txBody>
                    <a:bodyPr/>
                    <a:lstStyle/>
                    <a:p>
                      <a:pPr>
                        <a:lnSpc>
                          <a:spcPct val="115000"/>
                        </a:lnSpc>
                        <a:spcAft>
                          <a:spcPts val="0"/>
                        </a:spcAft>
                      </a:pPr>
                      <a:r>
                        <a:rPr lang="en-GB" sz="1200" b="1" dirty="0">
                          <a:solidFill>
                            <a:schemeClr val="tx1"/>
                          </a:solidFill>
                          <a:effectLst/>
                          <a:latin typeface="+mn-lt"/>
                          <a:ea typeface="Calibri"/>
                          <a:cs typeface="Times New Roman"/>
                        </a:rPr>
                        <a:t>Heat pump type</a:t>
                      </a:r>
                    </a:p>
                  </a:txBody>
                  <a:tcPr marL="68580" marR="68580" marT="0" marB="0"/>
                </a:tc>
                <a:tc>
                  <a:txBody>
                    <a:bodyPr/>
                    <a:lstStyle/>
                    <a:p>
                      <a:r>
                        <a:rPr lang="en-GB" sz="1200" kern="1200" dirty="0" smtClean="0">
                          <a:solidFill>
                            <a:schemeClr val="tx1"/>
                          </a:solidFill>
                          <a:effectLst/>
                          <a:latin typeface="+mn-lt"/>
                          <a:ea typeface="+mn-ea"/>
                          <a:cs typeface="+mn-cs"/>
                        </a:rPr>
                        <a:t>5 kW GSHP</a:t>
                      </a:r>
                      <a:endParaRPr lang="en-GB" sz="1200" dirty="0">
                        <a:solidFill>
                          <a:schemeClr val="tx1"/>
                        </a:solidFill>
                      </a:endParaRPr>
                    </a:p>
                  </a:txBody>
                  <a:tcPr/>
                </a:tc>
                <a:tc>
                  <a:txBody>
                    <a:bodyPr/>
                    <a:lstStyle/>
                    <a:p>
                      <a:r>
                        <a:rPr lang="en-GB" sz="1200" kern="1200" dirty="0" smtClean="0">
                          <a:solidFill>
                            <a:schemeClr val="tx1"/>
                          </a:solidFill>
                          <a:effectLst/>
                          <a:latin typeface="+mn-lt"/>
                          <a:ea typeface="+mn-ea"/>
                          <a:cs typeface="+mn-cs"/>
                        </a:rPr>
                        <a:t>7.5 kW ASHP</a:t>
                      </a:r>
                      <a:r>
                        <a:rPr lang="en-GB" sz="1200" kern="1200" baseline="0" dirty="0" smtClean="0">
                          <a:solidFill>
                            <a:schemeClr val="tx1"/>
                          </a:solidFill>
                          <a:effectLst/>
                          <a:latin typeface="+mn-lt"/>
                          <a:ea typeface="+mn-ea"/>
                          <a:cs typeface="+mn-cs"/>
                        </a:rPr>
                        <a:t> &amp; 3.4 kW Exhaust-ASHP</a:t>
                      </a:r>
                      <a:endParaRPr lang="en-GB" sz="1200" dirty="0" smtClean="0">
                        <a:solidFill>
                          <a:schemeClr val="tx1"/>
                        </a:solidFill>
                      </a:endParaRPr>
                    </a:p>
                    <a:p>
                      <a:endParaRPr lang="en-GB" sz="12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8 kW GHSP</a:t>
                      </a:r>
                    </a:p>
                    <a:p>
                      <a:endParaRPr lang="en-GB" sz="1200" kern="1200" dirty="0" smtClean="0">
                        <a:solidFill>
                          <a:schemeClr val="tx1"/>
                        </a:solidFill>
                        <a:effectLst/>
                        <a:latin typeface="+mn-lt"/>
                        <a:ea typeface="+mn-ea"/>
                        <a:cs typeface="+mn-cs"/>
                      </a:endParaRPr>
                    </a:p>
                  </a:txBody>
                  <a:tcPr/>
                </a:tc>
                <a:tc>
                  <a:txBody>
                    <a:bodyPr/>
                    <a:lstStyle/>
                    <a:p>
                      <a:r>
                        <a:rPr lang="en-GB" sz="1200" baseline="0" dirty="0" smtClean="0">
                          <a:solidFill>
                            <a:schemeClr val="tx1"/>
                          </a:solidFill>
                        </a:rPr>
                        <a:t>6 kW ASHP</a:t>
                      </a:r>
                      <a:endParaRPr lang="en-GB" sz="1200" dirty="0">
                        <a:solidFill>
                          <a:schemeClr val="tx1"/>
                        </a:solidFill>
                      </a:endParaRPr>
                    </a:p>
                  </a:txBody>
                  <a:tcPr/>
                </a:tc>
              </a:tr>
              <a:tr h="590082">
                <a:tc>
                  <a:txBody>
                    <a:bodyPr/>
                    <a:lstStyle/>
                    <a:p>
                      <a:pPr>
                        <a:lnSpc>
                          <a:spcPct val="115000"/>
                        </a:lnSpc>
                        <a:spcAft>
                          <a:spcPts val="0"/>
                        </a:spcAft>
                      </a:pPr>
                      <a:r>
                        <a:rPr lang="en-GB" sz="1200" b="1" dirty="0">
                          <a:solidFill>
                            <a:schemeClr val="tx1"/>
                          </a:solidFill>
                          <a:effectLst/>
                          <a:latin typeface="+mn-lt"/>
                          <a:ea typeface="Calibri"/>
                          <a:cs typeface="Times New Roman"/>
                        </a:rPr>
                        <a:t>Purpose</a:t>
                      </a:r>
                    </a:p>
                  </a:txBody>
                  <a:tcPr marL="68580" marR="68580" marT="0" marB="0"/>
                </a:tc>
                <a:tc gridSpan="4">
                  <a:txBody>
                    <a:bodyPr/>
                    <a:lstStyle/>
                    <a:p>
                      <a:pPr algn="ctr"/>
                      <a:r>
                        <a:rPr lang="en-GB" sz="1200" dirty="0" smtClean="0">
                          <a:solidFill>
                            <a:schemeClr val="tx1"/>
                          </a:solidFill>
                        </a:rPr>
                        <a:t>Space</a:t>
                      </a:r>
                      <a:r>
                        <a:rPr lang="en-GB" sz="1200" baseline="0" dirty="0" smtClean="0">
                          <a:solidFill>
                            <a:schemeClr val="tx1"/>
                          </a:solidFill>
                        </a:rPr>
                        <a:t> heating and DHW</a:t>
                      </a:r>
                      <a:endParaRPr lang="en-GB" sz="1200" dirty="0">
                        <a:solidFill>
                          <a:schemeClr val="tx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endParaRPr>
                    </a:p>
                  </a:txBody>
                  <a:tcPr/>
                </a:tc>
              </a:tr>
              <a:tr h="792088">
                <a:tc>
                  <a:txBody>
                    <a:bodyPr/>
                    <a:lstStyle/>
                    <a:p>
                      <a:pPr>
                        <a:lnSpc>
                          <a:spcPct val="115000"/>
                        </a:lnSpc>
                        <a:spcAft>
                          <a:spcPts val="0"/>
                        </a:spcAft>
                      </a:pPr>
                      <a:r>
                        <a:rPr lang="en-GB" sz="1200" b="1" dirty="0">
                          <a:solidFill>
                            <a:schemeClr val="tx1"/>
                          </a:solidFill>
                          <a:effectLst/>
                          <a:latin typeface="+mn-lt"/>
                          <a:ea typeface="Calibri"/>
                          <a:cs typeface="Times New Roman"/>
                        </a:rPr>
                        <a:t>Heat </a:t>
                      </a:r>
                      <a:r>
                        <a:rPr lang="en-GB" sz="1200" b="1" dirty="0" smtClean="0">
                          <a:solidFill>
                            <a:schemeClr val="tx1"/>
                          </a:solidFill>
                          <a:effectLst/>
                          <a:latin typeface="+mn-lt"/>
                          <a:ea typeface="Calibri"/>
                          <a:cs typeface="Times New Roman"/>
                        </a:rPr>
                        <a:t>source</a:t>
                      </a:r>
                      <a:endParaRPr lang="en-GB" sz="1200" b="1" dirty="0">
                        <a:solidFill>
                          <a:schemeClr val="tx1"/>
                        </a:solidFill>
                        <a:effectLst/>
                        <a:latin typeface="+mn-lt"/>
                        <a:ea typeface="Calibri"/>
                        <a:cs typeface="Times New Roman"/>
                      </a:endParaRPr>
                    </a:p>
                  </a:txBody>
                  <a:tcPr marL="68580" marR="68580" marT="0" marB="0"/>
                </a:tc>
                <a:tc>
                  <a:txBody>
                    <a:bodyPr/>
                    <a:lstStyle/>
                    <a:p>
                      <a:r>
                        <a:rPr lang="en-GB" sz="1200" kern="1200" dirty="0" smtClean="0">
                          <a:solidFill>
                            <a:schemeClr val="tx1"/>
                          </a:solidFill>
                          <a:effectLst/>
                          <a:latin typeface="+mn-lt"/>
                          <a:ea typeface="+mn-ea"/>
                          <a:cs typeface="+mn-cs"/>
                        </a:rPr>
                        <a:t>Ground - Slinky</a:t>
                      </a:r>
                    </a:p>
                  </a:txBody>
                  <a:tcPr/>
                </a:tc>
                <a:tc>
                  <a:txBody>
                    <a:bodyPr/>
                    <a:lstStyle/>
                    <a:p>
                      <a:r>
                        <a:rPr lang="en-GB" sz="1200" dirty="0" smtClean="0">
                          <a:solidFill>
                            <a:schemeClr val="tx1"/>
                          </a:solidFill>
                        </a:rPr>
                        <a:t>Air and exhaust air</a:t>
                      </a:r>
                      <a:endParaRPr lang="en-GB" sz="1200" dirty="0">
                        <a:solidFill>
                          <a:schemeClr val="tx1"/>
                        </a:solidFill>
                      </a:endParaRPr>
                    </a:p>
                  </a:txBody>
                  <a:tcPr/>
                </a:tc>
                <a:tc>
                  <a:txBody>
                    <a:bodyPr/>
                    <a:lstStyle/>
                    <a:p>
                      <a:r>
                        <a:rPr lang="en-GB" sz="1200" dirty="0" smtClean="0">
                          <a:solidFill>
                            <a:schemeClr val="tx1"/>
                          </a:solidFill>
                        </a:rPr>
                        <a:t>Ground - Borehole</a:t>
                      </a:r>
                      <a:endParaRPr lang="en-GB" sz="1200" dirty="0">
                        <a:solidFill>
                          <a:schemeClr val="tx1"/>
                        </a:solidFill>
                      </a:endParaRPr>
                    </a:p>
                  </a:txBody>
                  <a:tcPr/>
                </a:tc>
                <a:tc>
                  <a:txBody>
                    <a:bodyPr/>
                    <a:lstStyle/>
                    <a:p>
                      <a:r>
                        <a:rPr lang="en-GB" sz="1200" dirty="0" smtClean="0">
                          <a:solidFill>
                            <a:schemeClr val="tx1"/>
                          </a:solidFill>
                        </a:rPr>
                        <a:t>Air</a:t>
                      </a:r>
                      <a:endParaRPr lang="en-GB" sz="1200" dirty="0">
                        <a:solidFill>
                          <a:schemeClr val="tx1"/>
                        </a:solidFill>
                      </a:endParaRPr>
                    </a:p>
                  </a:txBody>
                  <a:tcPr/>
                </a:tc>
              </a:tr>
              <a:tr h="451378">
                <a:tc>
                  <a:txBody>
                    <a:bodyPr/>
                    <a:lstStyle/>
                    <a:p>
                      <a:pPr>
                        <a:lnSpc>
                          <a:spcPct val="115000"/>
                        </a:lnSpc>
                        <a:spcAft>
                          <a:spcPts val="0"/>
                        </a:spcAft>
                      </a:pPr>
                      <a:r>
                        <a:rPr lang="en-GB" sz="1200" b="1" dirty="0" smtClean="0">
                          <a:solidFill>
                            <a:schemeClr val="tx1"/>
                          </a:solidFill>
                          <a:effectLst/>
                          <a:latin typeface="+mn-lt"/>
                          <a:ea typeface="Calibri"/>
                          <a:cs typeface="Times New Roman"/>
                        </a:rPr>
                        <a:t>Heat sink</a:t>
                      </a:r>
                      <a:endParaRPr lang="en-GB" sz="1200" b="1" dirty="0">
                        <a:solidFill>
                          <a:schemeClr val="tx1"/>
                        </a:solidFill>
                        <a:effectLst/>
                        <a:latin typeface="+mn-lt"/>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Underfloor</a:t>
                      </a:r>
                      <a:r>
                        <a:rPr lang="en-GB" sz="1200" kern="1200" baseline="0" dirty="0" smtClean="0">
                          <a:solidFill>
                            <a:schemeClr val="tx1"/>
                          </a:solidFill>
                          <a:effectLst/>
                          <a:latin typeface="+mn-lt"/>
                          <a:ea typeface="+mn-ea"/>
                          <a:cs typeface="+mn-cs"/>
                        </a:rPr>
                        <a:t> heating &amp; DHW</a:t>
                      </a:r>
                      <a:endParaRPr lang="en-GB" sz="1200" dirty="0" smtClean="0">
                        <a:solidFill>
                          <a:schemeClr val="tx1"/>
                        </a:solidFill>
                      </a:endParaRPr>
                    </a:p>
                    <a:p>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Underfloor</a:t>
                      </a:r>
                      <a:r>
                        <a:rPr lang="en-GB" sz="1200" kern="1200" baseline="0" dirty="0" smtClean="0">
                          <a:solidFill>
                            <a:schemeClr val="tx1"/>
                          </a:solidFill>
                          <a:effectLst/>
                          <a:latin typeface="+mn-lt"/>
                          <a:ea typeface="+mn-ea"/>
                          <a:cs typeface="+mn-cs"/>
                        </a:rPr>
                        <a:t> heating &amp; DHW</a:t>
                      </a:r>
                      <a:endParaRPr lang="en-GB" sz="1200" dirty="0" smtClean="0">
                        <a:solidFill>
                          <a:schemeClr val="tx1"/>
                        </a:solidFill>
                      </a:endParaRPr>
                    </a:p>
                  </a:txBody>
                  <a:tcPr/>
                </a:tc>
                <a:tc>
                  <a:txBody>
                    <a:bodyPr/>
                    <a:lstStyle/>
                    <a:p>
                      <a:r>
                        <a:rPr lang="en-GB" sz="1200" dirty="0" smtClean="0">
                          <a:solidFill>
                            <a:schemeClr val="tx1"/>
                          </a:solidFill>
                        </a:rPr>
                        <a:t>Radiators &amp; DHW</a:t>
                      </a:r>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Radiators &amp; DHW</a:t>
                      </a:r>
                    </a:p>
                  </a:txBody>
                  <a:tcPr/>
                </a:tc>
              </a:tr>
              <a:tr h="451378">
                <a:tc>
                  <a:txBody>
                    <a:bodyPr/>
                    <a:lstStyle/>
                    <a:p>
                      <a:pPr>
                        <a:lnSpc>
                          <a:spcPct val="115000"/>
                        </a:lnSpc>
                        <a:spcAft>
                          <a:spcPts val="0"/>
                        </a:spcAft>
                      </a:pPr>
                      <a:r>
                        <a:rPr lang="en-GB" sz="1200" b="1" dirty="0">
                          <a:solidFill>
                            <a:schemeClr val="tx1"/>
                          </a:solidFill>
                          <a:effectLst/>
                          <a:latin typeface="+mn-lt"/>
                          <a:ea typeface="Calibri"/>
                          <a:cs typeface="Times New Roman"/>
                        </a:rPr>
                        <a:t>Refrigerant</a:t>
                      </a:r>
                    </a:p>
                  </a:txBody>
                  <a:tcPr marL="68580" marR="68580" marT="0" marB="0"/>
                </a:tc>
                <a:tc gridSpan="4">
                  <a:txBody>
                    <a:bodyPr/>
                    <a:lstStyle/>
                    <a:p>
                      <a:pPr algn="ctr"/>
                      <a:r>
                        <a:rPr lang="en-GB" sz="1200" kern="1200" dirty="0" smtClean="0">
                          <a:solidFill>
                            <a:schemeClr val="tx1"/>
                          </a:solidFill>
                          <a:effectLst/>
                          <a:latin typeface="+mn-lt"/>
                          <a:ea typeface="+mn-ea"/>
                          <a:cs typeface="+mn-cs"/>
                        </a:rPr>
                        <a:t>R407C</a:t>
                      </a:r>
                      <a:endParaRPr lang="en-GB" sz="1200" dirty="0">
                        <a:solidFill>
                          <a:schemeClr val="tx1"/>
                        </a:solidFill>
                      </a:endParaRPr>
                    </a:p>
                    <a:p>
                      <a:pPr algn="ctr"/>
                      <a:r>
                        <a:rPr lang="en-GB" sz="1200" kern="1200" dirty="0" smtClean="0">
                          <a:solidFill>
                            <a:schemeClr val="tx1"/>
                          </a:solidFill>
                          <a:effectLst/>
                          <a:latin typeface="+mn-lt"/>
                          <a:ea typeface="+mn-ea"/>
                          <a:cs typeface="+mn-cs"/>
                        </a:rPr>
                        <a:t>(except</a:t>
                      </a:r>
                      <a:r>
                        <a:rPr lang="en-GB" sz="1200" kern="1200" baseline="0" dirty="0" smtClean="0">
                          <a:solidFill>
                            <a:schemeClr val="tx1"/>
                          </a:solidFill>
                          <a:effectLst/>
                          <a:latin typeface="+mn-lt"/>
                          <a:ea typeface="+mn-ea"/>
                          <a:cs typeface="+mn-cs"/>
                        </a:rPr>
                        <a:t> the </a:t>
                      </a:r>
                      <a:r>
                        <a:rPr lang="en-GB" sz="1200" kern="1200" dirty="0" smtClean="0">
                          <a:solidFill>
                            <a:schemeClr val="tx1"/>
                          </a:solidFill>
                          <a:effectLst/>
                          <a:latin typeface="+mn-lt"/>
                          <a:ea typeface="+mn-ea"/>
                          <a:cs typeface="+mn-cs"/>
                        </a:rPr>
                        <a:t>Exhaust ASHP: R290)</a:t>
                      </a:r>
                      <a:endParaRPr lang="en-GB" sz="1200" dirty="0">
                        <a:solidFill>
                          <a:schemeClr val="tx1"/>
                        </a:solidFill>
                      </a:endParaRPr>
                    </a:p>
                    <a:p>
                      <a:endParaRPr lang="en-GB" sz="1200" dirty="0">
                        <a:solidFill>
                          <a:schemeClr val="tx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endParaRPr>
                    </a:p>
                  </a:txBody>
                  <a:tcPr/>
                </a:tc>
                <a:tc hMerge="1">
                  <a:txBody>
                    <a:bodyPr/>
                    <a:lstStyle/>
                    <a:p>
                      <a:endParaRPr lang="en-GB" sz="1200" dirty="0">
                        <a:solidFill>
                          <a:schemeClr val="tx1"/>
                        </a:solidFill>
                      </a:endParaRPr>
                    </a:p>
                  </a:txBody>
                  <a:tcPr/>
                </a:tc>
                <a:tc hMerge="1">
                  <a:txBody>
                    <a:bodyPr/>
                    <a:lstStyle/>
                    <a:p>
                      <a:endParaRPr lang="en-GB" sz="1200" dirty="0">
                        <a:solidFill>
                          <a:schemeClr val="tx1"/>
                        </a:solidFill>
                      </a:endParaRPr>
                    </a:p>
                  </a:txBody>
                  <a:tcPr/>
                </a:tc>
              </a:tr>
            </a:tbl>
          </a:graphicData>
        </a:graphic>
      </p:graphicFrame>
    </p:spTree>
    <p:extLst>
      <p:ext uri="{BB962C8B-B14F-4D97-AF65-F5344CB8AC3E}">
        <p14:creationId xmlns:p14="http://schemas.microsoft.com/office/powerpoint/2010/main" val="828529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89654339"/>
              </p:ext>
            </p:extLst>
          </p:nvPr>
        </p:nvGraphicFramePr>
        <p:xfrm>
          <a:off x="107504" y="764704"/>
          <a:ext cx="8784980" cy="4730518"/>
        </p:xfrm>
        <a:graphic>
          <a:graphicData uri="http://schemas.openxmlformats.org/drawingml/2006/table">
            <a:tbl>
              <a:tblPr firstRow="1" bandRow="1">
                <a:tableStyleId>{5C22544A-7EE6-4342-B048-85BDC9FD1C3A}</a:tableStyleId>
              </a:tblPr>
              <a:tblGrid>
                <a:gridCol w="1368152"/>
                <a:gridCol w="1815666"/>
                <a:gridCol w="1285320"/>
                <a:gridCol w="1438614"/>
                <a:gridCol w="1438614"/>
                <a:gridCol w="1438614"/>
              </a:tblGrid>
              <a:tr h="451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bg1"/>
                          </a:solidFill>
                        </a:rPr>
                        <a:t>Measured</a:t>
                      </a:r>
                      <a:r>
                        <a:rPr lang="en-GB" sz="1200" baseline="0" dirty="0" smtClean="0">
                          <a:solidFill>
                            <a:schemeClr val="bg1"/>
                          </a:solidFill>
                        </a:rPr>
                        <a:t> variables:</a:t>
                      </a:r>
                      <a:endParaRPr lang="en-GB" sz="1200" dirty="0" smtClean="0">
                        <a:solidFill>
                          <a:schemeClr val="bg1"/>
                        </a:solidFill>
                      </a:endParaRPr>
                    </a:p>
                    <a:p>
                      <a:endParaRPr lang="en-GB" sz="1200" dirty="0" smtClean="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bg1"/>
                          </a:solidFill>
                        </a:rPr>
                        <a:t>Site</a:t>
                      </a:r>
                    </a:p>
                    <a:p>
                      <a:endParaRPr lang="en-GB" sz="1200" dirty="0">
                        <a:solidFill>
                          <a:srgbClr val="FF0000"/>
                        </a:solidFill>
                      </a:endParaRPr>
                    </a:p>
                  </a:txBody>
                  <a:tcPr/>
                </a:tc>
                <a:tc>
                  <a:txBody>
                    <a:bodyPr/>
                    <a:lstStyle/>
                    <a:p>
                      <a:r>
                        <a:rPr lang="en-GB" sz="1200" dirty="0" smtClean="0"/>
                        <a:t>A</a:t>
                      </a:r>
                      <a:endParaRPr lang="en-GB" sz="1200" dirty="0"/>
                    </a:p>
                  </a:txBody>
                  <a:tcPr/>
                </a:tc>
                <a:tc>
                  <a:txBody>
                    <a:bodyPr/>
                    <a:lstStyle/>
                    <a:p>
                      <a:r>
                        <a:rPr lang="en-GB" sz="1200" dirty="0" smtClean="0"/>
                        <a:t>B</a:t>
                      </a:r>
                      <a:endParaRPr lang="en-GB" sz="1200" dirty="0"/>
                    </a:p>
                  </a:txBody>
                  <a:tcPr/>
                </a:tc>
                <a:tc>
                  <a:txBody>
                    <a:bodyPr/>
                    <a:lstStyle/>
                    <a:p>
                      <a:r>
                        <a:rPr lang="en-GB" sz="1200" dirty="0" smtClean="0"/>
                        <a:t>C</a:t>
                      </a:r>
                      <a:endParaRPr lang="en-GB" sz="1200" dirty="0"/>
                    </a:p>
                  </a:txBody>
                  <a:tcPr/>
                </a:tc>
                <a:tc>
                  <a:txBody>
                    <a:bodyPr/>
                    <a:lstStyle/>
                    <a:p>
                      <a:r>
                        <a:rPr lang="en-GB" sz="1200" dirty="0" smtClean="0"/>
                        <a:t>D</a:t>
                      </a:r>
                      <a:endParaRPr lang="en-GB" sz="1200" dirty="0"/>
                    </a:p>
                  </a:txBody>
                  <a:tcPr/>
                </a:tc>
              </a:tr>
              <a:tr h="451378">
                <a:tc>
                  <a:txBody>
                    <a:bodyPr/>
                    <a:lstStyle/>
                    <a:p>
                      <a:pPr>
                        <a:lnSpc>
                          <a:spcPct val="115000"/>
                        </a:lnSpc>
                        <a:spcAft>
                          <a:spcPts val="0"/>
                        </a:spcAft>
                      </a:pPr>
                      <a:r>
                        <a:rPr lang="en-GB" sz="1200" b="1" dirty="0" smtClean="0">
                          <a:solidFill>
                            <a:schemeClr val="tx1"/>
                          </a:solidFill>
                          <a:effectLst/>
                          <a:latin typeface="Calibri"/>
                          <a:ea typeface="Calibri"/>
                          <a:cs typeface="Times New Roman"/>
                        </a:rPr>
                        <a:t>TEMPERATURE:</a:t>
                      </a:r>
                      <a:endParaRPr lang="en-GB" sz="1200" b="1" dirty="0">
                        <a:solidFill>
                          <a:schemeClr val="tx1"/>
                        </a:solidFill>
                        <a:effectLst/>
                        <a:latin typeface="Calibri"/>
                        <a:ea typeface="Calibri"/>
                        <a:cs typeface="Times New Roman"/>
                      </a:endParaRPr>
                    </a:p>
                  </a:txBody>
                  <a:tcPr marL="68580" marR="68580" marT="0" marB="0"/>
                </a:tc>
                <a:tc>
                  <a:txBody>
                    <a:bodyPr/>
                    <a:lstStyle/>
                    <a:p>
                      <a:r>
                        <a:rPr lang="en-GB" sz="1200" dirty="0" smtClean="0">
                          <a:latin typeface="+mn-lt"/>
                        </a:rPr>
                        <a:t>External</a:t>
                      </a:r>
                      <a:r>
                        <a:rPr lang="en-GB" sz="1200" baseline="0" dirty="0" smtClean="0">
                          <a:latin typeface="+mn-lt"/>
                        </a:rPr>
                        <a:t> air temperature</a:t>
                      </a:r>
                      <a:endParaRPr lang="en-GB" sz="1200" dirty="0">
                        <a:latin typeface="+mn-lt"/>
                      </a:endParaRPr>
                    </a:p>
                  </a:txBody>
                  <a:tcPr marL="68580" marR="68580" marT="0" marB="0"/>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r>
              <a:tr h="451378">
                <a:tc>
                  <a:txBody>
                    <a:bodyPr/>
                    <a:lstStyle/>
                    <a:p>
                      <a:pPr>
                        <a:lnSpc>
                          <a:spcPct val="115000"/>
                        </a:lnSpc>
                        <a:spcAft>
                          <a:spcPts val="0"/>
                        </a:spcAft>
                      </a:pPr>
                      <a:endParaRPr lang="en-GB" sz="1200" dirty="0">
                        <a:solidFill>
                          <a:schemeClr val="tx1"/>
                        </a:solidFill>
                        <a:effectLst/>
                        <a:latin typeface="Calibri"/>
                        <a:ea typeface="Calibri"/>
                        <a:cs typeface="Times New Roman"/>
                      </a:endParaRPr>
                    </a:p>
                  </a:txBody>
                  <a:tcPr marL="68580" marR="68580" marT="0" marB="0"/>
                </a:tc>
                <a:tc>
                  <a:txBody>
                    <a:bodyPr/>
                    <a:lstStyle/>
                    <a:p>
                      <a:r>
                        <a:rPr lang="en-GB" sz="1200" dirty="0" smtClean="0">
                          <a:latin typeface="+mn-lt"/>
                        </a:rPr>
                        <a:t>Ground temperature</a:t>
                      </a:r>
                      <a:endParaRPr lang="en-GB" sz="1200" dirty="0">
                        <a:latin typeface="+mn-lt"/>
                      </a:endParaRPr>
                    </a:p>
                  </a:txBody>
                  <a:tcPr marL="68580" marR="68580" marT="0" marB="0"/>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r>
              <a:tr h="590082">
                <a:tc>
                  <a:txBody>
                    <a:bodyPr/>
                    <a:lstStyle/>
                    <a:p>
                      <a:pPr>
                        <a:lnSpc>
                          <a:spcPct val="115000"/>
                        </a:lnSpc>
                        <a:spcAft>
                          <a:spcPts val="0"/>
                        </a:spcAft>
                      </a:pPr>
                      <a:endParaRPr lang="en-GB" sz="12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1200" dirty="0" smtClean="0">
                          <a:solidFill>
                            <a:schemeClr val="tx1"/>
                          </a:solidFill>
                          <a:effectLst/>
                          <a:latin typeface="+mn-lt"/>
                          <a:ea typeface="Calibri"/>
                          <a:cs typeface="Times New Roman"/>
                        </a:rPr>
                        <a:t>Living</a:t>
                      </a:r>
                      <a:r>
                        <a:rPr lang="en-GB" sz="1200" baseline="0" dirty="0" smtClean="0">
                          <a:solidFill>
                            <a:schemeClr val="tx1"/>
                          </a:solidFill>
                          <a:effectLst/>
                          <a:latin typeface="+mn-lt"/>
                          <a:ea typeface="Calibri"/>
                          <a:cs typeface="Times New Roman"/>
                        </a:rPr>
                        <a:t> room temperature</a:t>
                      </a:r>
                      <a:endParaRPr lang="en-GB" sz="1200" dirty="0">
                        <a:solidFill>
                          <a:schemeClr val="tx1"/>
                        </a:solidFill>
                        <a:effectLst/>
                        <a:latin typeface="+mn-lt"/>
                        <a:ea typeface="Calibri"/>
                        <a:cs typeface="Times New Roman"/>
                      </a:endParaRPr>
                    </a:p>
                  </a:txBody>
                  <a:tcPr marL="68580" marR="68580" marT="0" marB="0"/>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r>
              <a:tr h="792088">
                <a:tc>
                  <a:txBody>
                    <a:bodyPr/>
                    <a:lstStyle/>
                    <a:p>
                      <a:pPr>
                        <a:lnSpc>
                          <a:spcPct val="115000"/>
                        </a:lnSpc>
                        <a:spcAft>
                          <a:spcPts val="0"/>
                        </a:spcAft>
                      </a:pPr>
                      <a:endParaRPr lang="en-GB" sz="1200" b="1"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1200" dirty="0" smtClean="0">
                          <a:solidFill>
                            <a:schemeClr val="tx1"/>
                          </a:solidFill>
                          <a:effectLst/>
                          <a:latin typeface="+mn-lt"/>
                          <a:ea typeface="Calibri"/>
                          <a:cs typeface="Times New Roman"/>
                        </a:rPr>
                        <a:t>Bedroom temperature</a:t>
                      </a:r>
                      <a:endParaRPr lang="en-GB" sz="1200" dirty="0">
                        <a:solidFill>
                          <a:schemeClr val="tx1"/>
                        </a:solidFill>
                        <a:effectLst/>
                        <a:latin typeface="+mn-lt"/>
                        <a:ea typeface="Calibri"/>
                        <a:cs typeface="Times New Roman"/>
                      </a:endParaRPr>
                    </a:p>
                  </a:txBody>
                  <a:tcPr marL="68580" marR="68580" marT="0" marB="0"/>
                </a:tc>
                <a:tc>
                  <a:txBody>
                    <a:bodyPr/>
                    <a:lstStyle/>
                    <a:p>
                      <a:endParaRPr lang="en-GB" sz="1200" kern="1200" dirty="0" smtClean="0">
                        <a:solidFill>
                          <a:schemeClr val="tx1"/>
                        </a:solidFill>
                        <a:effectLst/>
                        <a:latin typeface="+mn-lt"/>
                        <a:ea typeface="+mn-ea"/>
                        <a:cs typeface="+mn-cs"/>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r>
              <a:tr h="451378">
                <a:tc>
                  <a:txBody>
                    <a:bodyPr/>
                    <a:lstStyle/>
                    <a:p>
                      <a:pPr>
                        <a:lnSpc>
                          <a:spcPct val="115000"/>
                        </a:lnSpc>
                        <a:spcAft>
                          <a:spcPts val="0"/>
                        </a:spcAft>
                      </a:pPr>
                      <a:endParaRPr lang="en-GB" sz="1200" dirty="0">
                        <a:solidFill>
                          <a:schemeClr val="tx1"/>
                        </a:solidFill>
                        <a:effectLst/>
                        <a:latin typeface="Calibri"/>
                        <a:ea typeface="Calibri"/>
                        <a:cs typeface="Times New Roman"/>
                      </a:endParaRPr>
                    </a:p>
                  </a:txBody>
                  <a:tcPr marL="68580" marR="68580" marT="0" marB="0"/>
                </a:tc>
                <a:tc>
                  <a:txBody>
                    <a:bodyPr/>
                    <a:lstStyle/>
                    <a:p>
                      <a:r>
                        <a:rPr lang="en-GB" sz="1200" b="0" i="0" u="none" strike="noStrike" kern="1200" baseline="0" dirty="0" smtClean="0">
                          <a:solidFill>
                            <a:schemeClr val="dk1"/>
                          </a:solidFill>
                          <a:latin typeface="+mn-lt"/>
                          <a:ea typeface="+mn-ea"/>
                          <a:cs typeface="+mn-cs"/>
                        </a:rPr>
                        <a:t>Central heating flow temperature </a:t>
                      </a:r>
                    </a:p>
                  </a:txBody>
                  <a:tcPr marL="68580" marR="68580" marT="0" marB="0"/>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r>
              <a:tr h="451378">
                <a:tc>
                  <a:txBody>
                    <a:bodyPr/>
                    <a:lstStyle/>
                    <a:p>
                      <a:pPr>
                        <a:lnSpc>
                          <a:spcPct val="115000"/>
                        </a:lnSpc>
                        <a:spcAft>
                          <a:spcPts val="0"/>
                        </a:spcAft>
                      </a:pPr>
                      <a:endParaRPr lang="en-GB" sz="12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1200" dirty="0" smtClean="0">
                          <a:solidFill>
                            <a:schemeClr val="tx1"/>
                          </a:solidFill>
                          <a:effectLst/>
                          <a:latin typeface="+mn-lt"/>
                          <a:ea typeface="Calibri"/>
                          <a:cs typeface="Times New Roman"/>
                        </a:rPr>
                        <a:t>Central heating return temperature</a:t>
                      </a:r>
                      <a:endParaRPr lang="en-GB" sz="1200" dirty="0">
                        <a:solidFill>
                          <a:schemeClr val="tx1"/>
                        </a:solidFill>
                        <a:effectLst/>
                        <a:latin typeface="+mn-lt"/>
                        <a:ea typeface="Calibri"/>
                        <a:cs typeface="Times New Roman"/>
                      </a:endParaRPr>
                    </a:p>
                  </a:txBody>
                  <a:tcPr marL="68580" marR="68580" marT="0" marB="0"/>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r>
              <a:tr h="451378">
                <a:tc>
                  <a:txBody>
                    <a:bodyPr/>
                    <a:lstStyle/>
                    <a:p>
                      <a:pPr>
                        <a:lnSpc>
                          <a:spcPct val="115000"/>
                        </a:lnSpc>
                        <a:spcAft>
                          <a:spcPts val="0"/>
                        </a:spcAft>
                      </a:pPr>
                      <a:endParaRPr lang="en-GB" sz="1200" dirty="0">
                        <a:solidFill>
                          <a:schemeClr val="tx1"/>
                        </a:solidFill>
                        <a:effectLst/>
                        <a:latin typeface="Calibri"/>
                        <a:ea typeface="Calibri"/>
                        <a:cs typeface="Times New Roman"/>
                      </a:endParaRPr>
                    </a:p>
                  </a:txBody>
                  <a:tcPr marL="68580" marR="68580" marT="0" marB="0"/>
                </a:tc>
                <a:tc>
                  <a:txBody>
                    <a:bodyPr/>
                    <a:lstStyle/>
                    <a:p>
                      <a:r>
                        <a:rPr lang="en-GB" sz="1200" b="0" i="0" u="none" strike="noStrike" kern="1200" baseline="0" dirty="0" smtClean="0">
                          <a:solidFill>
                            <a:schemeClr val="dk1"/>
                          </a:solidFill>
                          <a:latin typeface="+mn-lt"/>
                          <a:ea typeface="+mn-ea"/>
                          <a:cs typeface="+mn-cs"/>
                        </a:rPr>
                        <a:t>Ground loop flow temperature </a:t>
                      </a:r>
                    </a:p>
                  </a:txBody>
                  <a:tcPr marL="68580" marR="68580" marT="0" marB="0"/>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r>
              <a:tr h="451378">
                <a:tc>
                  <a:txBody>
                    <a:bodyPr/>
                    <a:lstStyle/>
                    <a:p>
                      <a:pPr>
                        <a:lnSpc>
                          <a:spcPct val="115000"/>
                        </a:lnSpc>
                        <a:spcAft>
                          <a:spcPts val="0"/>
                        </a:spcAft>
                      </a:pPr>
                      <a:endParaRPr lang="en-GB" sz="12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1200" dirty="0" smtClean="0">
                          <a:solidFill>
                            <a:schemeClr val="tx1"/>
                          </a:solidFill>
                          <a:effectLst/>
                          <a:latin typeface="+mn-lt"/>
                          <a:ea typeface="Calibri"/>
                          <a:cs typeface="Times New Roman"/>
                        </a:rPr>
                        <a:t>Ground loop return temperature</a:t>
                      </a:r>
                      <a:endParaRPr lang="en-GB" sz="1200" dirty="0">
                        <a:solidFill>
                          <a:schemeClr val="tx1"/>
                        </a:solidFill>
                        <a:effectLst/>
                        <a:latin typeface="+mn-lt"/>
                        <a:ea typeface="Calibri"/>
                        <a:cs typeface="Times New Roman"/>
                      </a:endParaRPr>
                    </a:p>
                  </a:txBody>
                  <a:tcPr marL="68580" marR="68580" marT="0" marB="0"/>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r>
            </a:tbl>
          </a:graphicData>
        </a:graphic>
      </p:graphicFrame>
      <p:sp>
        <p:nvSpPr>
          <p:cNvPr id="3" name="TextBox 2"/>
          <p:cNvSpPr txBox="1"/>
          <p:nvPr/>
        </p:nvSpPr>
        <p:spPr>
          <a:xfrm>
            <a:off x="107504" y="44624"/>
            <a:ext cx="8208912" cy="369332"/>
          </a:xfrm>
          <a:prstGeom prst="rect">
            <a:avLst/>
          </a:prstGeom>
          <a:noFill/>
        </p:spPr>
        <p:txBody>
          <a:bodyPr wrap="square" rtlCol="0">
            <a:spAutoFit/>
          </a:bodyPr>
          <a:lstStyle/>
          <a:p>
            <a:r>
              <a:rPr lang="en-GB" b="1" u="sng" dirty="0" smtClean="0">
                <a:solidFill>
                  <a:schemeClr val="bg1"/>
                </a:solidFill>
              </a:rPr>
              <a:t>What data do we have: temperature  </a:t>
            </a:r>
            <a:endParaRPr lang="en-GB" b="1" u="sng" dirty="0">
              <a:solidFill>
                <a:schemeClr val="bg1"/>
              </a:solidFill>
            </a:endParaRPr>
          </a:p>
        </p:txBody>
      </p:sp>
      <p:pic>
        <p:nvPicPr>
          <p:cNvPr id="5"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3635896" y="1484784"/>
            <a:ext cx="474864" cy="288032"/>
          </a:xfrm>
          <a:prstGeom prst="rect">
            <a:avLst/>
          </a:prstGeom>
          <a:noFill/>
        </p:spPr>
      </p:pic>
      <p:pic>
        <p:nvPicPr>
          <p:cNvPr id="6"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5004048" y="1484784"/>
            <a:ext cx="474864" cy="288032"/>
          </a:xfrm>
          <a:prstGeom prst="rect">
            <a:avLst/>
          </a:prstGeom>
          <a:noFill/>
        </p:spPr>
      </p:pic>
      <p:pic>
        <p:nvPicPr>
          <p:cNvPr id="7"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444208" y="1484784"/>
            <a:ext cx="474864" cy="288032"/>
          </a:xfrm>
          <a:prstGeom prst="rect">
            <a:avLst/>
          </a:prstGeom>
          <a:noFill/>
        </p:spPr>
      </p:pic>
      <p:pic>
        <p:nvPicPr>
          <p:cNvPr id="8"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7812360" y="1484784"/>
            <a:ext cx="474864" cy="288032"/>
          </a:xfrm>
          <a:prstGeom prst="rect">
            <a:avLst/>
          </a:prstGeom>
          <a:noFill/>
        </p:spPr>
      </p:pic>
      <p:pic>
        <p:nvPicPr>
          <p:cNvPr id="9"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3635896" y="1916832"/>
            <a:ext cx="474864" cy="288032"/>
          </a:xfrm>
          <a:prstGeom prst="rect">
            <a:avLst/>
          </a:prstGeom>
          <a:noFill/>
        </p:spPr>
      </p:pic>
      <p:pic>
        <p:nvPicPr>
          <p:cNvPr id="10"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5004048" y="1916832"/>
            <a:ext cx="474864" cy="288032"/>
          </a:xfrm>
          <a:prstGeom prst="rect">
            <a:avLst/>
          </a:prstGeom>
          <a:noFill/>
        </p:spPr>
      </p:pic>
      <p:pic>
        <p:nvPicPr>
          <p:cNvPr id="11"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444208" y="1916832"/>
            <a:ext cx="474864" cy="288032"/>
          </a:xfrm>
          <a:prstGeom prst="rect">
            <a:avLst/>
          </a:prstGeom>
          <a:noFill/>
        </p:spPr>
      </p:pic>
      <p:pic>
        <p:nvPicPr>
          <p:cNvPr id="12"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7812360" y="1916832"/>
            <a:ext cx="474864" cy="288032"/>
          </a:xfrm>
          <a:prstGeom prst="rect">
            <a:avLst/>
          </a:prstGeom>
          <a:noFill/>
        </p:spPr>
      </p:pic>
      <p:pic>
        <p:nvPicPr>
          <p:cNvPr id="13"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3635896" y="2420888"/>
            <a:ext cx="474864" cy="288032"/>
          </a:xfrm>
          <a:prstGeom prst="rect">
            <a:avLst/>
          </a:prstGeom>
          <a:noFill/>
        </p:spPr>
      </p:pic>
      <p:pic>
        <p:nvPicPr>
          <p:cNvPr id="14"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5004048" y="2420888"/>
            <a:ext cx="474864" cy="288032"/>
          </a:xfrm>
          <a:prstGeom prst="rect">
            <a:avLst/>
          </a:prstGeom>
          <a:noFill/>
        </p:spPr>
      </p:pic>
      <p:pic>
        <p:nvPicPr>
          <p:cNvPr id="15"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444208" y="2420888"/>
            <a:ext cx="474864" cy="288032"/>
          </a:xfrm>
          <a:prstGeom prst="rect">
            <a:avLst/>
          </a:prstGeom>
          <a:noFill/>
        </p:spPr>
      </p:pic>
      <p:pic>
        <p:nvPicPr>
          <p:cNvPr id="16"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7812360" y="2420888"/>
            <a:ext cx="474864" cy="288032"/>
          </a:xfrm>
          <a:prstGeom prst="rect">
            <a:avLst/>
          </a:prstGeom>
          <a:noFill/>
        </p:spPr>
      </p:pic>
      <p:pic>
        <p:nvPicPr>
          <p:cNvPr id="17"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3635896" y="3140968"/>
            <a:ext cx="474864" cy="288032"/>
          </a:xfrm>
          <a:prstGeom prst="rect">
            <a:avLst/>
          </a:prstGeom>
          <a:noFill/>
        </p:spPr>
      </p:pic>
      <p:pic>
        <p:nvPicPr>
          <p:cNvPr id="18"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5004048" y="3140968"/>
            <a:ext cx="474864" cy="288032"/>
          </a:xfrm>
          <a:prstGeom prst="rect">
            <a:avLst/>
          </a:prstGeom>
          <a:noFill/>
        </p:spPr>
      </p:pic>
      <p:pic>
        <p:nvPicPr>
          <p:cNvPr id="19"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444208" y="3140968"/>
            <a:ext cx="474864" cy="288032"/>
          </a:xfrm>
          <a:prstGeom prst="rect">
            <a:avLst/>
          </a:prstGeom>
          <a:noFill/>
        </p:spPr>
      </p:pic>
      <p:pic>
        <p:nvPicPr>
          <p:cNvPr id="20"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7812360" y="3140968"/>
            <a:ext cx="474864" cy="288032"/>
          </a:xfrm>
          <a:prstGeom prst="rect">
            <a:avLst/>
          </a:prstGeom>
          <a:noFill/>
        </p:spPr>
      </p:pic>
      <p:pic>
        <p:nvPicPr>
          <p:cNvPr id="21"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3707904" y="3789040"/>
            <a:ext cx="474864" cy="288032"/>
          </a:xfrm>
          <a:prstGeom prst="rect">
            <a:avLst/>
          </a:prstGeom>
          <a:noFill/>
        </p:spPr>
      </p:pic>
      <p:pic>
        <p:nvPicPr>
          <p:cNvPr id="22"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5076056" y="3789040"/>
            <a:ext cx="474864" cy="288032"/>
          </a:xfrm>
          <a:prstGeom prst="rect">
            <a:avLst/>
          </a:prstGeom>
          <a:noFill/>
        </p:spPr>
      </p:pic>
      <p:pic>
        <p:nvPicPr>
          <p:cNvPr id="23"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516216" y="3789040"/>
            <a:ext cx="474864" cy="288032"/>
          </a:xfrm>
          <a:prstGeom prst="rect">
            <a:avLst/>
          </a:prstGeom>
          <a:noFill/>
        </p:spPr>
      </p:pic>
      <p:pic>
        <p:nvPicPr>
          <p:cNvPr id="24"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7884368" y="3789040"/>
            <a:ext cx="474864" cy="288032"/>
          </a:xfrm>
          <a:prstGeom prst="rect">
            <a:avLst/>
          </a:prstGeom>
          <a:noFill/>
        </p:spPr>
      </p:pic>
      <p:pic>
        <p:nvPicPr>
          <p:cNvPr id="25"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3707904" y="4221088"/>
            <a:ext cx="474864" cy="288032"/>
          </a:xfrm>
          <a:prstGeom prst="rect">
            <a:avLst/>
          </a:prstGeom>
          <a:noFill/>
        </p:spPr>
      </p:pic>
      <p:pic>
        <p:nvPicPr>
          <p:cNvPr id="26"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5076056" y="4221088"/>
            <a:ext cx="474864" cy="288032"/>
          </a:xfrm>
          <a:prstGeom prst="rect">
            <a:avLst/>
          </a:prstGeom>
          <a:noFill/>
        </p:spPr>
      </p:pic>
      <p:pic>
        <p:nvPicPr>
          <p:cNvPr id="27"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516216" y="4221088"/>
            <a:ext cx="474864" cy="288032"/>
          </a:xfrm>
          <a:prstGeom prst="rect">
            <a:avLst/>
          </a:prstGeom>
          <a:noFill/>
        </p:spPr>
      </p:pic>
      <p:pic>
        <p:nvPicPr>
          <p:cNvPr id="28"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7884368" y="4221088"/>
            <a:ext cx="474864" cy="288032"/>
          </a:xfrm>
          <a:prstGeom prst="rect">
            <a:avLst/>
          </a:prstGeom>
          <a:noFill/>
        </p:spPr>
      </p:pic>
      <p:pic>
        <p:nvPicPr>
          <p:cNvPr id="29"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3707904" y="4653136"/>
            <a:ext cx="474864" cy="288032"/>
          </a:xfrm>
          <a:prstGeom prst="rect">
            <a:avLst/>
          </a:prstGeom>
          <a:noFill/>
        </p:spPr>
      </p:pic>
      <p:pic>
        <p:nvPicPr>
          <p:cNvPr id="30"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516216" y="4653136"/>
            <a:ext cx="474864" cy="288032"/>
          </a:xfrm>
          <a:prstGeom prst="rect">
            <a:avLst/>
          </a:prstGeom>
          <a:noFill/>
        </p:spPr>
      </p:pic>
      <p:pic>
        <p:nvPicPr>
          <p:cNvPr id="31"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3707904" y="5085184"/>
            <a:ext cx="474864" cy="288032"/>
          </a:xfrm>
          <a:prstGeom prst="rect">
            <a:avLst/>
          </a:prstGeom>
          <a:noFill/>
        </p:spPr>
      </p:pic>
      <p:pic>
        <p:nvPicPr>
          <p:cNvPr id="32"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5076056" y="5085184"/>
            <a:ext cx="474864" cy="288032"/>
          </a:xfrm>
          <a:prstGeom prst="rect">
            <a:avLst/>
          </a:prstGeom>
          <a:noFill/>
        </p:spPr>
      </p:pic>
      <p:pic>
        <p:nvPicPr>
          <p:cNvPr id="33"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516216" y="5085184"/>
            <a:ext cx="474864" cy="288032"/>
          </a:xfrm>
          <a:prstGeom prst="rect">
            <a:avLst/>
          </a:prstGeom>
          <a:noFill/>
        </p:spPr>
      </p:pic>
      <p:pic>
        <p:nvPicPr>
          <p:cNvPr id="34"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7884368" y="5085184"/>
            <a:ext cx="474864" cy="288032"/>
          </a:xfrm>
          <a:prstGeom prst="rect">
            <a:avLst/>
          </a:prstGeom>
          <a:noFill/>
        </p:spPr>
      </p:pic>
    </p:spTree>
    <p:extLst>
      <p:ext uri="{BB962C8B-B14F-4D97-AF65-F5344CB8AC3E}">
        <p14:creationId xmlns:p14="http://schemas.microsoft.com/office/powerpoint/2010/main" val="3104432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01857593"/>
              </p:ext>
            </p:extLst>
          </p:nvPr>
        </p:nvGraphicFramePr>
        <p:xfrm>
          <a:off x="179508" y="527139"/>
          <a:ext cx="8784980" cy="6386678"/>
        </p:xfrm>
        <a:graphic>
          <a:graphicData uri="http://schemas.openxmlformats.org/drawingml/2006/table">
            <a:tbl>
              <a:tblPr firstRow="1" bandRow="1">
                <a:tableStyleId>{5C22544A-7EE6-4342-B048-85BDC9FD1C3A}</a:tableStyleId>
              </a:tblPr>
              <a:tblGrid>
                <a:gridCol w="1152132"/>
                <a:gridCol w="2448268"/>
                <a:gridCol w="1440160"/>
                <a:gridCol w="867192"/>
                <a:gridCol w="1438614"/>
                <a:gridCol w="1438614"/>
              </a:tblGrid>
              <a:tr h="6186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bg1"/>
                          </a:solidFill>
                        </a:rPr>
                        <a:t>Measured</a:t>
                      </a:r>
                      <a:r>
                        <a:rPr lang="en-GB" sz="1200" baseline="0" dirty="0" smtClean="0">
                          <a:solidFill>
                            <a:schemeClr val="bg1"/>
                          </a:solidFill>
                        </a:rPr>
                        <a:t> variables:</a:t>
                      </a:r>
                      <a:endParaRPr lang="en-GB" sz="1200" dirty="0" smtClean="0">
                        <a:solidFill>
                          <a:schemeClr val="bg1"/>
                        </a:solidFill>
                      </a:endParaRPr>
                    </a:p>
                    <a:p>
                      <a:endParaRPr lang="en-GB" sz="1200" dirty="0" smtClean="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bg1"/>
                          </a:solidFill>
                        </a:rPr>
                        <a:t>Site</a:t>
                      </a:r>
                    </a:p>
                    <a:p>
                      <a:endParaRPr lang="en-GB" sz="1200" dirty="0">
                        <a:solidFill>
                          <a:srgbClr val="FF0000"/>
                        </a:solidFill>
                      </a:endParaRPr>
                    </a:p>
                  </a:txBody>
                  <a:tcPr/>
                </a:tc>
                <a:tc>
                  <a:txBody>
                    <a:bodyPr/>
                    <a:lstStyle/>
                    <a:p>
                      <a:r>
                        <a:rPr lang="en-GB" sz="1200" dirty="0" smtClean="0"/>
                        <a:t>A</a:t>
                      </a:r>
                      <a:endParaRPr lang="en-GB" sz="1200" dirty="0"/>
                    </a:p>
                  </a:txBody>
                  <a:tcPr/>
                </a:tc>
                <a:tc>
                  <a:txBody>
                    <a:bodyPr/>
                    <a:lstStyle/>
                    <a:p>
                      <a:r>
                        <a:rPr lang="en-GB" sz="1200" dirty="0" smtClean="0"/>
                        <a:t>B</a:t>
                      </a:r>
                      <a:endParaRPr lang="en-GB" sz="1200" dirty="0"/>
                    </a:p>
                  </a:txBody>
                  <a:tcPr/>
                </a:tc>
                <a:tc>
                  <a:txBody>
                    <a:bodyPr/>
                    <a:lstStyle/>
                    <a:p>
                      <a:r>
                        <a:rPr lang="en-GB" sz="1200" dirty="0" smtClean="0"/>
                        <a:t>C</a:t>
                      </a:r>
                      <a:endParaRPr lang="en-GB" sz="1200" dirty="0"/>
                    </a:p>
                  </a:txBody>
                  <a:tcPr/>
                </a:tc>
                <a:tc>
                  <a:txBody>
                    <a:bodyPr/>
                    <a:lstStyle/>
                    <a:p>
                      <a:r>
                        <a:rPr lang="en-GB" sz="1200" dirty="0" smtClean="0"/>
                        <a:t>D</a:t>
                      </a:r>
                      <a:endParaRPr lang="en-GB" sz="1200" dirty="0"/>
                    </a:p>
                  </a:txBody>
                  <a:tcPr/>
                </a:tc>
              </a:tr>
              <a:tr h="436261">
                <a:tc>
                  <a:txBody>
                    <a:bodyPr/>
                    <a:lstStyle/>
                    <a:p>
                      <a:pPr>
                        <a:lnSpc>
                          <a:spcPct val="115000"/>
                        </a:lnSpc>
                        <a:spcAft>
                          <a:spcPts val="0"/>
                        </a:spcAft>
                      </a:pPr>
                      <a:r>
                        <a:rPr lang="en-GB" sz="1200" b="1" dirty="0" smtClean="0">
                          <a:solidFill>
                            <a:schemeClr val="tx1"/>
                          </a:solidFill>
                          <a:effectLst/>
                          <a:latin typeface="+mn-lt"/>
                          <a:ea typeface="Calibri"/>
                          <a:cs typeface="Times New Roman"/>
                        </a:rPr>
                        <a:t>HEAT</a:t>
                      </a:r>
                      <a:endParaRPr lang="en-GB" sz="1200" b="1" dirty="0">
                        <a:solidFill>
                          <a:schemeClr val="tx1"/>
                        </a:solidFill>
                        <a:effectLst/>
                        <a:latin typeface="+mn-lt"/>
                        <a:ea typeface="Calibri"/>
                        <a:cs typeface="Times New Roman"/>
                      </a:endParaRPr>
                    </a:p>
                  </a:txBody>
                  <a:tcPr marL="68580" marR="68580" marT="0" marB="0"/>
                </a:tc>
                <a:tc>
                  <a:txBody>
                    <a:bodyPr/>
                    <a:lstStyle/>
                    <a:p>
                      <a:endParaRPr lang="en-GB" sz="1200" b="0" i="0" u="none" strike="noStrike" kern="1200" baseline="0" dirty="0" smtClean="0">
                        <a:solidFill>
                          <a:schemeClr val="dk1"/>
                        </a:solidFill>
                        <a:latin typeface="+mn-lt"/>
                        <a:ea typeface="+mn-ea"/>
                        <a:cs typeface="+mn-cs"/>
                      </a:endParaRPr>
                    </a:p>
                    <a:p>
                      <a:r>
                        <a:rPr lang="en-GB" sz="1200" b="0" i="0" u="none" strike="noStrike" kern="1200" baseline="0" dirty="0" smtClean="0">
                          <a:solidFill>
                            <a:schemeClr val="dk1"/>
                          </a:solidFill>
                          <a:latin typeface="+mn-lt"/>
                          <a:ea typeface="+mn-ea"/>
                          <a:cs typeface="+mn-cs"/>
                        </a:rPr>
                        <a:t>Heat to space heating </a:t>
                      </a:r>
                    </a:p>
                  </a:txBody>
                  <a:tcPr marL="68580" marR="68580" marT="0" marB="0"/>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r>
              <a:tr h="618643">
                <a:tc>
                  <a:txBody>
                    <a:bodyPr/>
                    <a:lstStyle/>
                    <a:p>
                      <a:pPr>
                        <a:lnSpc>
                          <a:spcPct val="115000"/>
                        </a:lnSpc>
                        <a:spcAft>
                          <a:spcPts val="0"/>
                        </a:spcAft>
                      </a:pPr>
                      <a:endParaRPr lang="en-GB" sz="12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GB" sz="1200" dirty="0" smtClean="0">
                          <a:solidFill>
                            <a:schemeClr val="tx1"/>
                          </a:solidFill>
                          <a:effectLst/>
                          <a:latin typeface="+mn-lt"/>
                          <a:ea typeface="Calibri"/>
                          <a:cs typeface="Times New Roman"/>
                        </a:rPr>
                        <a:t>Heat</a:t>
                      </a:r>
                      <a:r>
                        <a:rPr lang="en-GB" sz="1200" baseline="0" dirty="0" smtClean="0">
                          <a:solidFill>
                            <a:schemeClr val="tx1"/>
                          </a:solidFill>
                          <a:effectLst/>
                          <a:latin typeface="+mn-lt"/>
                          <a:ea typeface="Calibri"/>
                          <a:cs typeface="Times New Roman"/>
                        </a:rPr>
                        <a:t> to DHW</a:t>
                      </a:r>
                      <a:endParaRPr lang="en-GB" sz="1200" dirty="0">
                        <a:solidFill>
                          <a:schemeClr val="tx1"/>
                        </a:solidFill>
                        <a:effectLst/>
                        <a:latin typeface="+mn-lt"/>
                        <a:ea typeface="Calibri"/>
                        <a:cs typeface="Times New Roman"/>
                      </a:endParaRPr>
                    </a:p>
                  </a:txBody>
                  <a:tcPr marL="68580" marR="68580" marT="0" marB="0"/>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r>
                        <a:rPr lang="en-GB" sz="1200" dirty="0" smtClean="0">
                          <a:solidFill>
                            <a:schemeClr val="tx1"/>
                          </a:solidFill>
                        </a:rPr>
                        <a:t>No, but we can work it out from other variables</a:t>
                      </a:r>
                      <a:endParaRPr lang="en-GB" sz="1200" dirty="0">
                        <a:solidFill>
                          <a:schemeClr val="tx1"/>
                        </a:solidFill>
                      </a:endParaRPr>
                    </a:p>
                  </a:txBody>
                  <a:tcPr/>
                </a:tc>
              </a:tr>
              <a:tr h="570320">
                <a:tc>
                  <a:txBody>
                    <a:bodyPr/>
                    <a:lstStyle/>
                    <a:p>
                      <a:pPr>
                        <a:lnSpc>
                          <a:spcPct val="115000"/>
                        </a:lnSpc>
                        <a:spcAft>
                          <a:spcPts val="0"/>
                        </a:spcAft>
                      </a:pPr>
                      <a:endParaRPr lang="en-GB" sz="12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GB" sz="1200" dirty="0" smtClean="0">
                          <a:solidFill>
                            <a:schemeClr val="tx1"/>
                          </a:solidFill>
                          <a:effectLst/>
                          <a:latin typeface="+mn-lt"/>
                          <a:ea typeface="Calibri"/>
                          <a:cs typeface="Times New Roman"/>
                        </a:rPr>
                        <a:t>Total</a:t>
                      </a:r>
                      <a:r>
                        <a:rPr lang="en-GB" sz="1200" baseline="0" dirty="0" smtClean="0">
                          <a:solidFill>
                            <a:schemeClr val="tx1"/>
                          </a:solidFill>
                          <a:effectLst/>
                          <a:latin typeface="+mn-lt"/>
                          <a:ea typeface="Calibri"/>
                          <a:cs typeface="Times New Roman"/>
                        </a:rPr>
                        <a:t> heat out of heat pump</a:t>
                      </a:r>
                      <a:endParaRPr lang="en-GB" sz="1200" dirty="0">
                        <a:solidFill>
                          <a:schemeClr val="tx1"/>
                        </a:solidFill>
                        <a:effectLst/>
                        <a:latin typeface="+mn-lt"/>
                        <a:ea typeface="Calibri"/>
                        <a:cs typeface="Times New Roman"/>
                      </a:endParaRPr>
                    </a:p>
                  </a:txBody>
                  <a:tcPr marL="68580" marR="68580" marT="0" marB="0"/>
                </a:tc>
                <a:tc>
                  <a:txBody>
                    <a:bodyPr/>
                    <a:lstStyle/>
                    <a:p>
                      <a:endParaRPr lang="en-GB" sz="1200" dirty="0">
                        <a:solidFill>
                          <a:schemeClr val="tx1"/>
                        </a:solidFill>
                      </a:endParaRPr>
                    </a:p>
                  </a:txBody>
                  <a:tcPr/>
                </a:tc>
                <a:tc>
                  <a:txBody>
                    <a:bodyPr/>
                    <a:lstStyle/>
                    <a:p>
                      <a:endParaRPr lang="en-GB" sz="1200" dirty="0">
                        <a:solidFill>
                          <a:srgbClr val="FF0000"/>
                        </a:solidFill>
                      </a:endParaRPr>
                    </a:p>
                  </a:txBody>
                  <a:tcPr/>
                </a:tc>
                <a:tc>
                  <a:txBody>
                    <a:bodyPr/>
                    <a:lstStyle/>
                    <a:p>
                      <a:endParaRPr lang="en-GB" sz="1200" dirty="0">
                        <a:solidFill>
                          <a:schemeClr val="tx1"/>
                        </a:solidFill>
                      </a:endParaRPr>
                    </a:p>
                  </a:txBody>
                  <a:tcPr/>
                </a:tc>
                <a:tc>
                  <a:txBody>
                    <a:bodyPr/>
                    <a:lstStyle/>
                    <a:p>
                      <a:r>
                        <a:rPr lang="en-GB" sz="1200" baseline="0" dirty="0" smtClean="0">
                          <a:solidFill>
                            <a:schemeClr val="tx1"/>
                          </a:solidFill>
                        </a:rPr>
                        <a:t> </a:t>
                      </a:r>
                      <a:endParaRPr lang="en-GB" sz="1200" dirty="0">
                        <a:solidFill>
                          <a:schemeClr val="tx1"/>
                        </a:solidFill>
                      </a:endParaRPr>
                    </a:p>
                  </a:txBody>
                  <a:tcPr/>
                </a:tc>
              </a:tr>
              <a:tr h="539989">
                <a:tc>
                  <a:txBody>
                    <a:bodyPr/>
                    <a:lstStyle/>
                    <a:p>
                      <a:pPr>
                        <a:lnSpc>
                          <a:spcPct val="115000"/>
                        </a:lnSpc>
                        <a:spcAft>
                          <a:spcPts val="0"/>
                        </a:spcAft>
                      </a:pPr>
                      <a:r>
                        <a:rPr lang="en-GB" sz="1200" b="1" dirty="0" smtClean="0">
                          <a:solidFill>
                            <a:schemeClr val="tx1"/>
                          </a:solidFill>
                          <a:effectLst/>
                          <a:latin typeface="+mn-lt"/>
                          <a:ea typeface="Calibri"/>
                          <a:cs typeface="Times New Roman"/>
                        </a:rPr>
                        <a:t>ELECTRICITY</a:t>
                      </a:r>
                      <a:endParaRPr lang="en-GB" sz="1200" b="1" dirty="0">
                        <a:solidFill>
                          <a:schemeClr val="tx1"/>
                        </a:solidFill>
                        <a:effectLst/>
                        <a:latin typeface="+mn-lt"/>
                        <a:ea typeface="Calibri"/>
                        <a:cs typeface="Times New Roman"/>
                      </a:endParaRPr>
                    </a:p>
                  </a:txBody>
                  <a:tcPr marL="68580" marR="68580" marT="0" marB="0"/>
                </a:tc>
                <a:tc>
                  <a:txBody>
                    <a:bodyPr/>
                    <a:lstStyle/>
                    <a:p>
                      <a:endParaRPr lang="en-GB" sz="1200" b="0" i="0" u="none" strike="noStrike" kern="1200" baseline="0" dirty="0" smtClean="0">
                        <a:solidFill>
                          <a:schemeClr val="dk1"/>
                        </a:solidFill>
                        <a:latin typeface="+mn-lt"/>
                        <a:ea typeface="+mn-ea"/>
                        <a:cs typeface="+mn-cs"/>
                      </a:endParaRPr>
                    </a:p>
                    <a:p>
                      <a:r>
                        <a:rPr lang="en-GB" sz="1200" b="0" i="0" u="none" strike="noStrike" kern="1200" baseline="0" smtClean="0">
                          <a:solidFill>
                            <a:schemeClr val="dk1"/>
                          </a:solidFill>
                          <a:latin typeface="+mn-lt"/>
                          <a:ea typeface="+mn-ea"/>
                          <a:cs typeface="+mn-cs"/>
                        </a:rPr>
                        <a:t>Electricity </a:t>
                      </a:r>
                      <a:r>
                        <a:rPr lang="en-GB" sz="1200" b="0" i="0" u="none" strike="noStrike" kern="1200" baseline="0" dirty="0" smtClean="0">
                          <a:solidFill>
                            <a:schemeClr val="dk1"/>
                          </a:solidFill>
                          <a:latin typeface="+mn-lt"/>
                          <a:ea typeface="+mn-ea"/>
                          <a:cs typeface="+mn-cs"/>
                        </a:rPr>
                        <a:t>supply to heat pump </a:t>
                      </a:r>
                    </a:p>
                    <a:p>
                      <a:pPr>
                        <a:lnSpc>
                          <a:spcPct val="115000"/>
                        </a:lnSpc>
                        <a:spcAft>
                          <a:spcPts val="0"/>
                        </a:spcAft>
                      </a:pPr>
                      <a:endParaRPr lang="en-GB" sz="1200" dirty="0">
                        <a:solidFill>
                          <a:schemeClr val="tx1"/>
                        </a:solidFill>
                        <a:effectLst/>
                        <a:latin typeface="+mn-lt"/>
                        <a:ea typeface="Calibri"/>
                        <a:cs typeface="Times New Roman"/>
                      </a:endParaRPr>
                    </a:p>
                  </a:txBody>
                  <a:tcPr marL="68580" marR="68580" marT="0" marB="0"/>
                </a:tc>
                <a:tc>
                  <a:txBody>
                    <a:bodyPr/>
                    <a:lstStyle/>
                    <a:p>
                      <a:endParaRPr lang="en-GB" sz="1200" kern="1200" dirty="0" smtClean="0">
                        <a:solidFill>
                          <a:schemeClr val="tx1"/>
                        </a:solidFill>
                        <a:effectLst/>
                        <a:latin typeface="+mn-lt"/>
                        <a:ea typeface="+mn-ea"/>
                        <a:cs typeface="+mn-cs"/>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r>
              <a:tr h="893044">
                <a:tc>
                  <a:txBody>
                    <a:bodyPr/>
                    <a:lstStyle/>
                    <a:p>
                      <a:pPr>
                        <a:lnSpc>
                          <a:spcPct val="115000"/>
                        </a:lnSpc>
                        <a:spcAft>
                          <a:spcPts val="0"/>
                        </a:spcAft>
                      </a:pPr>
                      <a:endParaRPr lang="en-GB" sz="1200" dirty="0">
                        <a:solidFill>
                          <a:schemeClr val="tx1"/>
                        </a:solidFill>
                        <a:effectLst/>
                        <a:latin typeface="+mn-lt"/>
                        <a:ea typeface="Calibri"/>
                        <a:cs typeface="Times New Roman"/>
                      </a:endParaRPr>
                    </a:p>
                  </a:txBody>
                  <a:tcPr marL="68580" marR="68580" marT="0" marB="0"/>
                </a:tc>
                <a:tc>
                  <a:txBody>
                    <a:bodyPr/>
                    <a:lstStyle/>
                    <a:p>
                      <a:endParaRPr lang="en-GB" sz="1200" b="0" i="0" u="none" strike="noStrike" kern="1200" baseline="0" dirty="0" smtClean="0">
                        <a:solidFill>
                          <a:schemeClr val="dk1"/>
                        </a:solidFill>
                        <a:latin typeface="+mn-lt"/>
                        <a:ea typeface="+mn-ea"/>
                        <a:cs typeface="+mn-cs"/>
                      </a:endParaRPr>
                    </a:p>
                    <a:p>
                      <a:r>
                        <a:rPr lang="en-GB" sz="1200" b="0" i="0" u="none" strike="noStrike" kern="1200" baseline="0" smtClean="0">
                          <a:solidFill>
                            <a:schemeClr val="dk1"/>
                          </a:solidFill>
                          <a:latin typeface="+mn-lt"/>
                          <a:ea typeface="+mn-ea"/>
                          <a:cs typeface="+mn-cs"/>
                        </a:rPr>
                        <a:t>Electricity </a:t>
                      </a:r>
                      <a:r>
                        <a:rPr lang="en-GB" sz="1200" b="0" i="0" u="none" strike="noStrike" kern="1200" baseline="0" dirty="0" smtClean="0">
                          <a:solidFill>
                            <a:schemeClr val="dk1"/>
                          </a:solidFill>
                          <a:latin typeface="+mn-lt"/>
                          <a:ea typeface="+mn-ea"/>
                          <a:cs typeface="+mn-cs"/>
                        </a:rPr>
                        <a:t>to immersion heater in the domestic hot water cylinder </a:t>
                      </a:r>
                    </a:p>
                    <a:p>
                      <a:pPr>
                        <a:lnSpc>
                          <a:spcPct val="115000"/>
                        </a:lnSpc>
                        <a:spcAft>
                          <a:spcPts val="0"/>
                        </a:spcAft>
                      </a:pPr>
                      <a:endParaRPr lang="en-GB" sz="1200" dirty="0">
                        <a:solidFill>
                          <a:schemeClr val="tx1"/>
                        </a:solidFill>
                        <a:effectLst/>
                        <a:latin typeface="+mn-lt"/>
                        <a:ea typeface="Calibri"/>
                        <a:cs typeface="Times New Roman"/>
                      </a:endParaRPr>
                    </a:p>
                  </a:txBody>
                  <a:tcPr marL="68580" marR="68580" marT="0" marB="0"/>
                </a:tc>
                <a:tc>
                  <a:txBody>
                    <a:bodyPr/>
                    <a:lstStyle/>
                    <a:p>
                      <a:endParaRPr lang="en-GB" sz="1200" dirty="0">
                        <a:solidFill>
                          <a:schemeClr val="tx1"/>
                        </a:solidFill>
                      </a:endParaRPr>
                    </a:p>
                  </a:txBody>
                  <a:tcPr/>
                </a:tc>
                <a:tc>
                  <a:txBody>
                    <a:bodyPr/>
                    <a:lstStyle/>
                    <a:p>
                      <a:endParaRPr lang="en-GB" sz="1200" dirty="0">
                        <a:solidFill>
                          <a:srgbClr val="FF0000"/>
                        </a:solidFill>
                      </a:endParaRPr>
                    </a:p>
                  </a:txBody>
                  <a:tcPr/>
                </a:tc>
                <a:tc>
                  <a:txBody>
                    <a:bodyPr/>
                    <a:lstStyle/>
                    <a:p>
                      <a:endParaRPr lang="en-GB" sz="1200" dirty="0">
                        <a:solidFill>
                          <a:schemeClr val="tx1"/>
                        </a:solidFill>
                      </a:endParaRPr>
                    </a:p>
                  </a:txBody>
                  <a:tcPr/>
                </a:tc>
                <a:tc>
                  <a:txBody>
                    <a:bodyPr/>
                    <a:lstStyle/>
                    <a:p>
                      <a:endParaRPr lang="en-GB" sz="1200" dirty="0">
                        <a:solidFill>
                          <a:schemeClr val="tx1"/>
                        </a:solidFill>
                      </a:endParaRPr>
                    </a:p>
                  </a:txBody>
                  <a:tcPr/>
                </a:tc>
              </a:tr>
              <a:tr h="1148909">
                <a:tc>
                  <a:txBody>
                    <a:bodyPr/>
                    <a:lstStyle/>
                    <a:p>
                      <a:pPr>
                        <a:lnSpc>
                          <a:spcPct val="115000"/>
                        </a:lnSpc>
                        <a:spcAft>
                          <a:spcPts val="0"/>
                        </a:spcAft>
                      </a:pPr>
                      <a:endParaRPr lang="en-GB" sz="12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GB" sz="1200" smtClean="0">
                          <a:solidFill>
                            <a:schemeClr val="tx1"/>
                          </a:solidFill>
                          <a:effectLst/>
                          <a:latin typeface="+mn-lt"/>
                          <a:ea typeface="Calibri"/>
                          <a:cs typeface="Times New Roman"/>
                        </a:rPr>
                        <a:t>Electricity </a:t>
                      </a:r>
                      <a:r>
                        <a:rPr lang="en-GB" sz="1200" dirty="0" smtClean="0">
                          <a:solidFill>
                            <a:schemeClr val="tx1"/>
                          </a:solidFill>
                          <a:effectLst/>
                          <a:latin typeface="+mn-lt"/>
                          <a:ea typeface="Calibri"/>
                          <a:cs typeface="Times New Roman"/>
                        </a:rPr>
                        <a:t>for auxiliary</a:t>
                      </a:r>
                      <a:r>
                        <a:rPr lang="en-GB" sz="1200" baseline="0" dirty="0" smtClean="0">
                          <a:solidFill>
                            <a:schemeClr val="tx1"/>
                          </a:solidFill>
                          <a:effectLst/>
                          <a:latin typeface="+mn-lt"/>
                          <a:ea typeface="Calibri"/>
                          <a:cs typeface="Times New Roman"/>
                        </a:rPr>
                        <a:t> space heating</a:t>
                      </a:r>
                      <a:endParaRPr lang="en-GB" sz="1200" dirty="0">
                        <a:solidFill>
                          <a:schemeClr val="tx1"/>
                        </a:solidFill>
                        <a:effectLst/>
                        <a:latin typeface="+mn-lt"/>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tx1"/>
                          </a:solidFill>
                        </a:rPr>
                        <a:t>Auxiliary heating was disabled</a:t>
                      </a:r>
                      <a:endParaRPr lang="en-GB" sz="1200" dirty="0" smtClean="0">
                        <a:solidFill>
                          <a:schemeClr val="tx1"/>
                        </a:solidFill>
                      </a:endParaRPr>
                    </a:p>
                    <a:p>
                      <a:endParaRPr lang="en-GB" sz="1200" dirty="0">
                        <a:solidFill>
                          <a:schemeClr val="tx1"/>
                        </a:solidFill>
                      </a:endParaRPr>
                    </a:p>
                  </a:txBody>
                  <a:tcPr/>
                </a:tc>
                <a:tc>
                  <a:txBody>
                    <a:bodyPr/>
                    <a:lstStyle/>
                    <a:p>
                      <a:endParaRPr lang="en-GB" sz="12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tx1"/>
                          </a:solidFill>
                        </a:rPr>
                        <a:t>No auxiliary heating separate to any  provided by the heat pump itself</a:t>
                      </a:r>
                      <a:endParaRPr lang="en-GB" sz="12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tx1"/>
                          </a:solidFill>
                        </a:rPr>
                        <a:t>No auxiliary heating separate to any  provided by the heat pump itself</a:t>
                      </a:r>
                      <a:endParaRPr lang="en-GB" sz="1200" dirty="0" smtClean="0">
                        <a:solidFill>
                          <a:schemeClr val="tx1"/>
                        </a:solidFill>
                      </a:endParaRPr>
                    </a:p>
                    <a:p>
                      <a:endParaRPr lang="en-GB" sz="1200" dirty="0">
                        <a:solidFill>
                          <a:schemeClr val="tx1"/>
                        </a:solidFill>
                      </a:endParaRPr>
                    </a:p>
                  </a:txBody>
                  <a:tcPr/>
                </a:tc>
              </a:tr>
              <a:tr h="441888">
                <a:tc>
                  <a:txBody>
                    <a:bodyPr/>
                    <a:lstStyle/>
                    <a:p>
                      <a:pPr>
                        <a:lnSpc>
                          <a:spcPct val="115000"/>
                        </a:lnSpc>
                        <a:spcAft>
                          <a:spcPts val="0"/>
                        </a:spcAft>
                      </a:pPr>
                      <a:endParaRPr lang="en-GB" sz="1200" dirty="0">
                        <a:solidFill>
                          <a:schemeClr val="tx1"/>
                        </a:solidFill>
                        <a:effectLst/>
                        <a:latin typeface="+mn-lt"/>
                        <a:ea typeface="Calibri"/>
                        <a:cs typeface="Times New Roman"/>
                      </a:endParaRPr>
                    </a:p>
                  </a:txBody>
                  <a:tcPr marL="68580" marR="68580" marT="0" marB="0"/>
                </a:tc>
                <a:tc>
                  <a:txBody>
                    <a:bodyPr/>
                    <a:lstStyle/>
                    <a:p>
                      <a:r>
                        <a:rPr lang="en-GB" sz="1200" smtClean="0">
                          <a:latin typeface="+mn-lt"/>
                        </a:rPr>
                        <a:t>Electricity</a:t>
                      </a:r>
                      <a:r>
                        <a:rPr lang="en-GB" sz="1200" baseline="0" smtClean="0">
                          <a:latin typeface="+mn-lt"/>
                        </a:rPr>
                        <a:t> </a:t>
                      </a:r>
                      <a:r>
                        <a:rPr lang="en-GB" sz="1200" baseline="0" dirty="0" smtClean="0">
                          <a:latin typeface="+mn-lt"/>
                        </a:rPr>
                        <a:t>to compressor</a:t>
                      </a:r>
                      <a:endParaRPr lang="en-GB" sz="1200" dirty="0">
                        <a:latin typeface="+mn-lt"/>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endParaRPr>
                    </a:p>
                    <a:p>
                      <a:endParaRPr lang="en-GB" sz="1200" dirty="0">
                        <a:solidFill>
                          <a:schemeClr val="tx1"/>
                        </a:solidFill>
                      </a:endParaRPr>
                    </a:p>
                  </a:txBody>
                  <a:tcPr/>
                </a:tc>
                <a:tc>
                  <a:txBody>
                    <a:bodyPr/>
                    <a:lstStyle/>
                    <a:p>
                      <a:endParaRPr lang="en-GB" sz="12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endParaRPr>
                    </a:p>
                    <a:p>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endParaRPr>
                    </a:p>
                    <a:p>
                      <a:endParaRPr lang="en-GB" sz="1200" dirty="0">
                        <a:solidFill>
                          <a:schemeClr val="tx1"/>
                        </a:solidFill>
                      </a:endParaRPr>
                    </a:p>
                  </a:txBody>
                  <a:tcPr/>
                </a:tc>
              </a:tr>
              <a:tr h="530265">
                <a:tc>
                  <a:txBody>
                    <a:bodyPr/>
                    <a:lstStyle/>
                    <a:p>
                      <a:pPr>
                        <a:lnSpc>
                          <a:spcPct val="115000"/>
                        </a:lnSpc>
                        <a:spcAft>
                          <a:spcPts val="0"/>
                        </a:spcAft>
                      </a:pPr>
                      <a:endParaRPr lang="en-GB" sz="1200" dirty="0">
                        <a:solidFill>
                          <a:schemeClr val="tx1"/>
                        </a:solidFill>
                        <a:effectLst/>
                        <a:latin typeface="+mn-lt"/>
                        <a:ea typeface="Calibri"/>
                        <a:cs typeface="Times New Roman"/>
                      </a:endParaRPr>
                    </a:p>
                  </a:txBody>
                  <a:tcPr marL="68580" marR="68580" marT="0" marB="0"/>
                </a:tc>
                <a:tc>
                  <a:txBody>
                    <a:bodyPr/>
                    <a:lstStyle/>
                    <a:p>
                      <a:endParaRPr lang="en-GB" sz="1200" b="0" i="0" u="none" strike="noStrike" kern="1200" baseline="0" dirty="0" smtClean="0">
                        <a:solidFill>
                          <a:schemeClr val="dk1"/>
                        </a:solidFill>
                        <a:latin typeface="+mn-lt"/>
                        <a:ea typeface="+mn-ea"/>
                        <a:cs typeface="+mn-cs"/>
                      </a:endParaRPr>
                    </a:p>
                    <a:p>
                      <a:r>
                        <a:rPr lang="en-GB" sz="1200" b="0" i="0" u="none" strike="noStrike" kern="1200" baseline="0" smtClean="0">
                          <a:solidFill>
                            <a:schemeClr val="dk1"/>
                          </a:solidFill>
                          <a:latin typeface="+mn-lt"/>
                          <a:ea typeface="+mn-ea"/>
                          <a:cs typeface="+mn-cs"/>
                        </a:rPr>
                        <a:t>Electricity </a:t>
                      </a:r>
                      <a:r>
                        <a:rPr lang="en-GB" sz="1200" b="0" i="0" u="none" strike="noStrike" kern="1200" baseline="0" dirty="0" smtClean="0">
                          <a:solidFill>
                            <a:schemeClr val="dk1"/>
                          </a:solidFill>
                          <a:latin typeface="+mn-lt"/>
                          <a:ea typeface="+mn-ea"/>
                          <a:cs typeface="+mn-cs"/>
                        </a:rPr>
                        <a:t>to pump on ground loop side</a:t>
                      </a:r>
                    </a:p>
                  </a:txBody>
                  <a:tcPr marL="68580" marR="68580" marT="0" marB="0"/>
                </a:tc>
                <a:tc rowSpan="2" gridSpan="4">
                  <a:txBody>
                    <a:bodyPr/>
                    <a:lstStyle/>
                    <a:p>
                      <a:r>
                        <a:rPr lang="en-GB" sz="1200" dirty="0" smtClean="0">
                          <a:solidFill>
                            <a:schemeClr val="tx1"/>
                          </a:solidFill>
                        </a:rPr>
                        <a:t>No, so </a:t>
                      </a:r>
                      <a:r>
                        <a:rPr lang="en-GB" sz="1200" baseline="0" dirty="0" smtClean="0">
                          <a:solidFill>
                            <a:schemeClr val="tx1"/>
                          </a:solidFill>
                        </a:rPr>
                        <a:t>we take the difference between electricity to heat pump and electricity to compressor</a:t>
                      </a:r>
                      <a:r>
                        <a:rPr lang="en-GB" sz="1200" baseline="0" dirty="0">
                          <a:solidFill>
                            <a:schemeClr val="tx1"/>
                          </a:solidFill>
                        </a:rPr>
                        <a:t> </a:t>
                      </a:r>
                      <a:r>
                        <a:rPr lang="en-GB" sz="1200" baseline="0" dirty="0" smtClean="0">
                          <a:solidFill>
                            <a:schemeClr val="tx1"/>
                          </a:solidFill>
                        </a:rPr>
                        <a:t>and</a:t>
                      </a:r>
                      <a:r>
                        <a:rPr lang="en-GB" sz="1200" dirty="0" smtClean="0">
                          <a:solidFill>
                            <a:schemeClr val="tx1"/>
                          </a:solidFill>
                        </a:rPr>
                        <a:t> assume a 90%</a:t>
                      </a:r>
                      <a:r>
                        <a:rPr lang="en-GB" sz="1200" baseline="0" dirty="0" smtClean="0">
                          <a:solidFill>
                            <a:schemeClr val="tx1"/>
                          </a:solidFill>
                        </a:rPr>
                        <a:t> : 10% attribution between the ground loop and central heating pumps respectively.</a:t>
                      </a:r>
                      <a:endParaRPr lang="en-GB" sz="1200" dirty="0" smtClean="0">
                        <a:solidFill>
                          <a:schemeClr val="tx1"/>
                        </a:solidFill>
                      </a:endParaRPr>
                    </a:p>
                    <a:p>
                      <a:endParaRPr lang="en-GB" sz="1200" dirty="0">
                        <a:solidFill>
                          <a:schemeClr val="tx1"/>
                        </a:solidFill>
                      </a:endParaRPr>
                    </a:p>
                  </a:txBody>
                  <a:tcPr/>
                </a:tc>
                <a:tc rowSpan="2" hMerge="1">
                  <a:txBody>
                    <a:bodyPr/>
                    <a:lstStyle/>
                    <a:p>
                      <a:endParaRPr lang="en-GB" sz="1200" dirty="0">
                        <a:solidFill>
                          <a:srgbClr val="FF0000"/>
                        </a:solidFill>
                      </a:endParaRPr>
                    </a:p>
                  </a:txBody>
                  <a:tcPr/>
                </a:tc>
                <a:tc rowSpan="2" hMerge="1">
                  <a:txBody>
                    <a:bodyPr/>
                    <a:lstStyle/>
                    <a:p>
                      <a:endParaRPr lang="en-GB" sz="1200" dirty="0">
                        <a:solidFill>
                          <a:schemeClr val="tx1"/>
                        </a:solidFill>
                      </a:endParaRPr>
                    </a:p>
                  </a:txBody>
                  <a:tcPr/>
                </a:tc>
                <a:tc rowSpan="2" hMerge="1">
                  <a:txBody>
                    <a:bodyPr/>
                    <a:lstStyle/>
                    <a:p>
                      <a:endParaRPr lang="en-GB" sz="1200" dirty="0">
                        <a:solidFill>
                          <a:schemeClr val="tx1"/>
                        </a:solidFill>
                      </a:endParaRPr>
                    </a:p>
                  </a:txBody>
                  <a:tcPr/>
                </a:tc>
              </a:tr>
              <a:tr h="436261">
                <a:tc>
                  <a:txBody>
                    <a:bodyPr/>
                    <a:lstStyle/>
                    <a:p>
                      <a:pPr>
                        <a:lnSpc>
                          <a:spcPct val="115000"/>
                        </a:lnSpc>
                        <a:spcAft>
                          <a:spcPts val="0"/>
                        </a:spcAft>
                      </a:pPr>
                      <a:endParaRPr lang="en-GB" sz="1200" dirty="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lang="en-GB" sz="1200" dirty="0" smtClean="0">
                          <a:solidFill>
                            <a:schemeClr val="tx1"/>
                          </a:solidFill>
                          <a:effectLst/>
                          <a:latin typeface="+mn-lt"/>
                          <a:ea typeface="Calibri"/>
                          <a:cs typeface="Times New Roman"/>
                        </a:rPr>
                        <a:t>Electricity to pump on</a:t>
                      </a:r>
                      <a:r>
                        <a:rPr lang="en-GB" sz="1200" baseline="0" dirty="0" smtClean="0">
                          <a:solidFill>
                            <a:schemeClr val="tx1"/>
                          </a:solidFill>
                          <a:effectLst/>
                          <a:latin typeface="+mn-lt"/>
                          <a:ea typeface="Calibri"/>
                          <a:cs typeface="Times New Roman"/>
                        </a:rPr>
                        <a:t> house side</a:t>
                      </a:r>
                      <a:endParaRPr lang="en-GB" sz="1200" dirty="0">
                        <a:solidFill>
                          <a:schemeClr val="tx1"/>
                        </a:solidFill>
                        <a:effectLst/>
                        <a:latin typeface="+mn-lt"/>
                        <a:ea typeface="Calibri"/>
                        <a:cs typeface="Times New Roman"/>
                      </a:endParaRPr>
                    </a:p>
                  </a:txBody>
                  <a:tcPr marL="68580" marR="68580" marT="0" marB="0"/>
                </a:tc>
                <a:tc gridSpan="4" vMerge="1">
                  <a:txBody>
                    <a:bodyPr/>
                    <a:lstStyle/>
                    <a:p>
                      <a:endParaRPr lang="en-GB" sz="1200" dirty="0">
                        <a:solidFill>
                          <a:schemeClr val="tx1"/>
                        </a:solidFill>
                      </a:endParaRPr>
                    </a:p>
                  </a:txBody>
                  <a:tcPr/>
                </a:tc>
                <a:tc hMerge="1" vMerge="1">
                  <a:txBody>
                    <a:bodyPr/>
                    <a:lstStyle/>
                    <a:p>
                      <a:endParaRPr lang="en-GB" sz="1200" dirty="0">
                        <a:solidFill>
                          <a:srgbClr val="FF0000"/>
                        </a:solidFill>
                      </a:endParaRPr>
                    </a:p>
                  </a:txBody>
                  <a:tcPr/>
                </a:tc>
                <a:tc hMerge="1" vMerge="1">
                  <a:txBody>
                    <a:bodyPr/>
                    <a:lstStyle/>
                    <a:p>
                      <a:endParaRPr lang="en-GB" sz="1200" dirty="0">
                        <a:solidFill>
                          <a:schemeClr val="tx1"/>
                        </a:solidFill>
                      </a:endParaRPr>
                    </a:p>
                  </a:txBody>
                  <a:tcPr/>
                </a:tc>
                <a:tc hMerge="1" vMerge="1">
                  <a:txBody>
                    <a:bodyPr/>
                    <a:lstStyle/>
                    <a:p>
                      <a:endParaRPr lang="en-GB" sz="1200" dirty="0">
                        <a:solidFill>
                          <a:schemeClr val="tx1"/>
                        </a:solidFill>
                      </a:endParaRPr>
                    </a:p>
                  </a:txBody>
                  <a:tcPr/>
                </a:tc>
              </a:tr>
            </a:tbl>
          </a:graphicData>
        </a:graphic>
      </p:graphicFrame>
      <p:pic>
        <p:nvPicPr>
          <p:cNvPr id="4"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4211960" y="1196752"/>
            <a:ext cx="474864" cy="288032"/>
          </a:xfrm>
          <a:prstGeom prst="rect">
            <a:avLst/>
          </a:prstGeom>
          <a:noFill/>
        </p:spPr>
      </p:pic>
      <p:pic>
        <p:nvPicPr>
          <p:cNvPr id="5"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372200" y="1196752"/>
            <a:ext cx="474864" cy="288032"/>
          </a:xfrm>
          <a:prstGeom prst="rect">
            <a:avLst/>
          </a:prstGeom>
          <a:noFill/>
        </p:spPr>
      </p:pic>
      <p:pic>
        <p:nvPicPr>
          <p:cNvPr id="6"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7884368" y="1196752"/>
            <a:ext cx="474864" cy="288032"/>
          </a:xfrm>
          <a:prstGeom prst="rect">
            <a:avLst/>
          </a:prstGeom>
          <a:noFill/>
        </p:spPr>
      </p:pic>
      <p:pic>
        <p:nvPicPr>
          <p:cNvPr id="7"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4211960" y="1772816"/>
            <a:ext cx="474864" cy="288032"/>
          </a:xfrm>
          <a:prstGeom prst="rect">
            <a:avLst/>
          </a:prstGeom>
          <a:noFill/>
        </p:spPr>
      </p:pic>
      <p:pic>
        <p:nvPicPr>
          <p:cNvPr id="8"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372200" y="1700808"/>
            <a:ext cx="474864" cy="288032"/>
          </a:xfrm>
          <a:prstGeom prst="rect">
            <a:avLst/>
          </a:prstGeom>
          <a:noFill/>
        </p:spPr>
      </p:pic>
      <p:pic>
        <p:nvPicPr>
          <p:cNvPr id="9"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5292080" y="2348880"/>
            <a:ext cx="474864" cy="288032"/>
          </a:xfrm>
          <a:prstGeom prst="rect">
            <a:avLst/>
          </a:prstGeom>
          <a:noFill/>
        </p:spPr>
      </p:pic>
      <p:pic>
        <p:nvPicPr>
          <p:cNvPr id="10"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7884368" y="2348880"/>
            <a:ext cx="474864" cy="288032"/>
          </a:xfrm>
          <a:prstGeom prst="rect">
            <a:avLst/>
          </a:prstGeom>
          <a:noFill/>
        </p:spPr>
      </p:pic>
      <p:pic>
        <p:nvPicPr>
          <p:cNvPr id="11"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4283968" y="2924944"/>
            <a:ext cx="474864" cy="288032"/>
          </a:xfrm>
          <a:prstGeom prst="rect">
            <a:avLst/>
          </a:prstGeom>
          <a:noFill/>
        </p:spPr>
      </p:pic>
      <p:pic>
        <p:nvPicPr>
          <p:cNvPr id="12"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5292080" y="2924944"/>
            <a:ext cx="474864" cy="288032"/>
          </a:xfrm>
          <a:prstGeom prst="rect">
            <a:avLst/>
          </a:prstGeom>
          <a:noFill/>
        </p:spPr>
      </p:pic>
      <p:pic>
        <p:nvPicPr>
          <p:cNvPr id="13"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444208" y="2924944"/>
            <a:ext cx="474864" cy="288032"/>
          </a:xfrm>
          <a:prstGeom prst="rect">
            <a:avLst/>
          </a:prstGeom>
          <a:noFill/>
        </p:spPr>
      </p:pic>
      <p:pic>
        <p:nvPicPr>
          <p:cNvPr id="14"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7956376" y="2924944"/>
            <a:ext cx="474864" cy="288032"/>
          </a:xfrm>
          <a:prstGeom prst="rect">
            <a:avLst/>
          </a:prstGeom>
          <a:noFill/>
        </p:spPr>
      </p:pic>
      <p:pic>
        <p:nvPicPr>
          <p:cNvPr id="15"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7956376" y="3645024"/>
            <a:ext cx="474864" cy="288032"/>
          </a:xfrm>
          <a:prstGeom prst="rect">
            <a:avLst/>
          </a:prstGeom>
          <a:noFill/>
        </p:spPr>
      </p:pic>
      <p:pic>
        <p:nvPicPr>
          <p:cNvPr id="16"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4145862" y="5589240"/>
            <a:ext cx="474864" cy="288032"/>
          </a:xfrm>
          <a:prstGeom prst="rect">
            <a:avLst/>
          </a:prstGeom>
          <a:noFill/>
        </p:spPr>
      </p:pic>
      <p:pic>
        <p:nvPicPr>
          <p:cNvPr id="17" name="Picture 2" descr="C:\Users\ucft509\AppData\Local\Microsoft\Windows\Temporary Internet Files\Content.IE5\MTYQTUF2\MM900185588[1].gif"/>
          <p:cNvPicPr>
            <a:picLocks noChangeAspect="1" noChangeArrowheads="1" noCrop="1"/>
          </p:cNvPicPr>
          <p:nvPr/>
        </p:nvPicPr>
        <p:blipFill>
          <a:blip r:embed="rId3" cstate="print"/>
          <a:srcRect/>
          <a:stretch>
            <a:fillRect/>
          </a:stretch>
        </p:blipFill>
        <p:spPr bwMode="auto">
          <a:xfrm>
            <a:off x="6609632" y="5589240"/>
            <a:ext cx="474864" cy="288032"/>
          </a:xfrm>
          <a:prstGeom prst="rect">
            <a:avLst/>
          </a:prstGeom>
          <a:noFill/>
        </p:spPr>
      </p:pic>
      <p:sp>
        <p:nvSpPr>
          <p:cNvPr id="18" name="TextBox 17"/>
          <p:cNvSpPr txBox="1"/>
          <p:nvPr/>
        </p:nvSpPr>
        <p:spPr>
          <a:xfrm>
            <a:off x="107504" y="75982"/>
            <a:ext cx="8208912" cy="369332"/>
          </a:xfrm>
          <a:prstGeom prst="rect">
            <a:avLst/>
          </a:prstGeom>
          <a:noFill/>
        </p:spPr>
        <p:txBody>
          <a:bodyPr wrap="square" rtlCol="0">
            <a:spAutoFit/>
          </a:bodyPr>
          <a:lstStyle/>
          <a:p>
            <a:r>
              <a:rPr lang="en-GB" b="1" u="sng" dirty="0" smtClean="0">
                <a:solidFill>
                  <a:schemeClr val="bg1"/>
                </a:solidFill>
              </a:rPr>
              <a:t>What data do we have: heat </a:t>
            </a:r>
            <a:r>
              <a:rPr lang="en-GB" b="1" u="sng" smtClean="0">
                <a:solidFill>
                  <a:schemeClr val="bg1"/>
                </a:solidFill>
              </a:rPr>
              <a:t>and electricity  </a:t>
            </a:r>
            <a:endParaRPr lang="en-GB" b="1" u="sng" dirty="0">
              <a:solidFill>
                <a:schemeClr val="bg1"/>
              </a:solidFill>
            </a:endParaRPr>
          </a:p>
        </p:txBody>
      </p:sp>
    </p:spTree>
    <p:extLst>
      <p:ext uri="{BB962C8B-B14F-4D97-AF65-F5344CB8AC3E}">
        <p14:creationId xmlns:p14="http://schemas.microsoft.com/office/powerpoint/2010/main" val="1115920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431925"/>
            <a:ext cx="68580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07504" y="591071"/>
            <a:ext cx="9036496" cy="461665"/>
          </a:xfrm>
          <a:prstGeom prst="rect">
            <a:avLst/>
          </a:prstGeom>
          <a:noFill/>
        </p:spPr>
        <p:txBody>
          <a:bodyPr wrap="square" rtlCol="0">
            <a:spAutoFit/>
          </a:bodyPr>
          <a:lstStyle/>
          <a:p>
            <a:r>
              <a:rPr lang="en-GB" sz="2400" dirty="0"/>
              <a:t>W</a:t>
            </a:r>
            <a:r>
              <a:rPr lang="en-GB" sz="2400" dirty="0" smtClean="0"/>
              <a:t>hat heat was being used for</a:t>
            </a:r>
            <a:endParaRPr lang="en-GB" sz="2400" dirty="0"/>
          </a:p>
        </p:txBody>
      </p:sp>
      <p:sp>
        <p:nvSpPr>
          <p:cNvPr id="2" name="TextBox 1"/>
          <p:cNvSpPr txBox="1"/>
          <p:nvPr/>
        </p:nvSpPr>
        <p:spPr>
          <a:xfrm>
            <a:off x="1979712" y="5013176"/>
            <a:ext cx="5616624" cy="369332"/>
          </a:xfrm>
          <a:prstGeom prst="rect">
            <a:avLst/>
          </a:prstGeom>
          <a:solidFill>
            <a:schemeClr val="bg1"/>
          </a:solidFill>
          <a:ln>
            <a:solidFill>
              <a:schemeClr val="bg1"/>
            </a:solidFill>
          </a:ln>
        </p:spPr>
        <p:txBody>
          <a:bodyPr wrap="square" rtlCol="0">
            <a:spAutoFit/>
          </a:bodyPr>
          <a:lstStyle/>
          <a:p>
            <a:r>
              <a:rPr lang="en-GB" dirty="0" smtClean="0"/>
              <a:t>         A                  B                   C                  D</a:t>
            </a:r>
            <a:endParaRPr lang="en-GB" dirty="0"/>
          </a:p>
        </p:txBody>
      </p:sp>
    </p:spTree>
    <p:extLst>
      <p:ext uri="{BB962C8B-B14F-4D97-AF65-F5344CB8AC3E}">
        <p14:creationId xmlns:p14="http://schemas.microsoft.com/office/powerpoint/2010/main" val="291338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95603"/>
            <a:ext cx="5184576" cy="461665"/>
          </a:xfrm>
          <a:prstGeom prst="rect">
            <a:avLst/>
          </a:prstGeom>
          <a:noFill/>
        </p:spPr>
        <p:txBody>
          <a:bodyPr wrap="square" rtlCol="0">
            <a:spAutoFit/>
          </a:bodyPr>
          <a:lstStyle/>
          <a:p>
            <a:r>
              <a:rPr lang="en-GB" sz="2400" dirty="0" smtClean="0"/>
              <a:t>Performance metrics</a:t>
            </a:r>
            <a:endParaRPr lang="en-GB" sz="2400" dirty="0"/>
          </a:p>
        </p:txBody>
      </p:sp>
      <p:sp>
        <p:nvSpPr>
          <p:cNvPr id="3" name="TextBox 2"/>
          <p:cNvSpPr txBox="1"/>
          <p:nvPr/>
        </p:nvSpPr>
        <p:spPr>
          <a:xfrm>
            <a:off x="395536" y="2780928"/>
            <a:ext cx="6048672" cy="461665"/>
          </a:xfrm>
          <a:prstGeom prst="rect">
            <a:avLst/>
          </a:prstGeom>
          <a:noFill/>
        </p:spPr>
        <p:txBody>
          <a:bodyPr wrap="square" rtlCol="0">
            <a:spAutoFit/>
          </a:bodyPr>
          <a:lstStyle/>
          <a:p>
            <a:r>
              <a:rPr lang="en-GB" sz="2400" dirty="0" smtClean="0"/>
              <a:t>- Seasonal Performance Factors (SPFs)</a:t>
            </a:r>
            <a:endParaRPr lang="en-GB" sz="2400" dirty="0"/>
          </a:p>
        </p:txBody>
      </p:sp>
      <p:sp>
        <p:nvSpPr>
          <p:cNvPr id="4" name="TextBox 3"/>
          <p:cNvSpPr txBox="1"/>
          <p:nvPr/>
        </p:nvSpPr>
        <p:spPr>
          <a:xfrm>
            <a:off x="395536" y="3501008"/>
            <a:ext cx="6840760" cy="830997"/>
          </a:xfrm>
          <a:prstGeom prst="rect">
            <a:avLst/>
          </a:prstGeom>
          <a:noFill/>
        </p:spPr>
        <p:txBody>
          <a:bodyPr wrap="square" rtlCol="0">
            <a:spAutoFit/>
          </a:bodyPr>
          <a:lstStyle/>
          <a:p>
            <a:r>
              <a:rPr lang="en-GB" sz="2400" dirty="0" smtClean="0"/>
              <a:t>- Energy, CO2 and running cost </a:t>
            </a:r>
            <a:r>
              <a:rPr lang="en-GB" sz="2400" dirty="0" smtClean="0"/>
              <a:t>savings compared to other heating technologies</a:t>
            </a:r>
            <a:endParaRPr lang="en-GB" sz="2400" dirty="0"/>
          </a:p>
        </p:txBody>
      </p:sp>
    </p:spTree>
    <p:extLst>
      <p:ext uri="{BB962C8B-B14F-4D97-AF65-F5344CB8AC3E}">
        <p14:creationId xmlns:p14="http://schemas.microsoft.com/office/powerpoint/2010/main" val="659293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3888" y="2276872"/>
            <a:ext cx="5184576" cy="923330"/>
          </a:xfrm>
          <a:prstGeom prst="rect">
            <a:avLst/>
          </a:prstGeom>
          <a:noFill/>
        </p:spPr>
        <p:txBody>
          <a:bodyPr wrap="square" rtlCol="0">
            <a:spAutoFit/>
          </a:bodyPr>
          <a:lstStyle/>
          <a:p>
            <a:r>
              <a:rPr lang="en-GB" sz="5400" dirty="0" smtClean="0"/>
              <a:t>SPF3</a:t>
            </a:r>
            <a:endParaRPr lang="en-GB" sz="5400" dirty="0"/>
          </a:p>
        </p:txBody>
      </p:sp>
    </p:spTree>
    <p:extLst>
      <p:ext uri="{BB962C8B-B14F-4D97-AF65-F5344CB8AC3E}">
        <p14:creationId xmlns:p14="http://schemas.microsoft.com/office/powerpoint/2010/main" val="3590644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85065511"/>
              </p:ext>
            </p:extLst>
          </p:nvPr>
        </p:nvGraphicFramePr>
        <p:xfrm>
          <a:off x="1547664" y="4055472"/>
          <a:ext cx="7056784" cy="741680"/>
        </p:xfrm>
        <a:graphic>
          <a:graphicData uri="http://schemas.openxmlformats.org/drawingml/2006/table">
            <a:tbl>
              <a:tblPr firstRow="1" bandRow="1">
                <a:tableStyleId>{5C22544A-7EE6-4342-B048-85BDC9FD1C3A}</a:tableStyleId>
              </a:tblPr>
              <a:tblGrid>
                <a:gridCol w="1516636"/>
                <a:gridCol w="1516636"/>
                <a:gridCol w="1287208"/>
                <a:gridCol w="1440160"/>
                <a:gridCol w="1296144"/>
              </a:tblGrid>
              <a:tr h="370840">
                <a:tc>
                  <a:txBody>
                    <a:bodyPr/>
                    <a:lstStyle/>
                    <a:p>
                      <a:r>
                        <a:rPr lang="en-GB" sz="1600" dirty="0" smtClean="0"/>
                        <a:t>Site</a:t>
                      </a:r>
                      <a:endParaRPr lang="en-GB" sz="1600" dirty="0"/>
                    </a:p>
                  </a:txBody>
                  <a:tcPr/>
                </a:tc>
                <a:tc>
                  <a:txBody>
                    <a:bodyPr/>
                    <a:lstStyle/>
                    <a:p>
                      <a:pPr algn="l" fontAlgn="b"/>
                      <a:r>
                        <a:rPr lang="en-GB" sz="2000" b="0" i="0" u="none" strike="noStrike" dirty="0" smtClean="0">
                          <a:solidFill>
                            <a:schemeClr val="bg1"/>
                          </a:solidFill>
                          <a:effectLst/>
                          <a:latin typeface="Calibri"/>
                        </a:rPr>
                        <a:t>A</a:t>
                      </a:r>
                      <a:endParaRPr lang="en-GB" sz="2000" b="0" i="0" u="none" strike="noStrike" dirty="0">
                        <a:solidFill>
                          <a:schemeClr val="bg1"/>
                        </a:solidFill>
                        <a:effectLst/>
                        <a:latin typeface="Calibri"/>
                      </a:endParaRPr>
                    </a:p>
                  </a:txBody>
                  <a:tcPr marL="9525" marR="9525" marT="9525" marB="0" anchor="b"/>
                </a:tc>
                <a:tc>
                  <a:txBody>
                    <a:bodyPr/>
                    <a:lstStyle/>
                    <a:p>
                      <a:pPr algn="l" fontAlgn="b"/>
                      <a:r>
                        <a:rPr lang="en-GB" sz="2000" b="0" i="0" u="none" strike="noStrike" dirty="0" smtClean="0">
                          <a:solidFill>
                            <a:schemeClr val="bg1"/>
                          </a:solidFill>
                          <a:effectLst/>
                          <a:latin typeface="Calibri"/>
                        </a:rPr>
                        <a:t>B</a:t>
                      </a:r>
                      <a:endParaRPr lang="en-GB" sz="2000" b="0" i="0" u="none" strike="noStrike" dirty="0">
                        <a:solidFill>
                          <a:schemeClr val="bg1"/>
                        </a:solidFill>
                        <a:effectLst/>
                        <a:latin typeface="Calibri"/>
                      </a:endParaRPr>
                    </a:p>
                  </a:txBody>
                  <a:tcPr marL="9525" marR="9525" marT="9525" marB="0" anchor="b"/>
                </a:tc>
                <a:tc>
                  <a:txBody>
                    <a:bodyPr/>
                    <a:lstStyle/>
                    <a:p>
                      <a:pPr algn="l" fontAlgn="b"/>
                      <a:r>
                        <a:rPr lang="en-GB" sz="2000" b="0" i="0" u="none" strike="noStrike" dirty="0" smtClean="0">
                          <a:solidFill>
                            <a:schemeClr val="bg1"/>
                          </a:solidFill>
                          <a:effectLst/>
                          <a:latin typeface="Calibri"/>
                        </a:rPr>
                        <a:t>C</a:t>
                      </a:r>
                      <a:endParaRPr lang="en-GB" sz="2000" b="0" i="0" u="none" strike="noStrike" dirty="0">
                        <a:solidFill>
                          <a:schemeClr val="bg1"/>
                        </a:solidFill>
                        <a:effectLst/>
                        <a:latin typeface="Calibri"/>
                      </a:endParaRPr>
                    </a:p>
                  </a:txBody>
                  <a:tcPr marL="9525" marR="9525" marT="9525" marB="0" anchor="b"/>
                </a:tc>
                <a:tc>
                  <a:txBody>
                    <a:bodyPr/>
                    <a:lstStyle/>
                    <a:p>
                      <a:pPr algn="l" fontAlgn="b"/>
                      <a:r>
                        <a:rPr lang="en-GB" sz="2000" b="0" i="0" u="none" strike="noStrike" dirty="0" smtClean="0">
                          <a:solidFill>
                            <a:schemeClr val="bg1"/>
                          </a:solidFill>
                          <a:effectLst/>
                          <a:latin typeface="Calibri"/>
                        </a:rPr>
                        <a:t>D</a:t>
                      </a:r>
                      <a:endParaRPr lang="en-GB" sz="2000" b="0" i="0" u="none" strike="noStrike" dirty="0">
                        <a:solidFill>
                          <a:schemeClr val="bg1"/>
                        </a:solidFill>
                        <a:effectLst/>
                        <a:latin typeface="Calibri"/>
                      </a:endParaRPr>
                    </a:p>
                  </a:txBody>
                  <a:tcPr marL="9525" marR="9525" marT="9525" marB="0" anchor="b"/>
                </a:tc>
              </a:tr>
              <a:tr h="370840">
                <a:tc>
                  <a:txBody>
                    <a:bodyPr/>
                    <a:lstStyle/>
                    <a:p>
                      <a:r>
                        <a:rPr lang="en-GB" sz="1600" dirty="0" smtClean="0"/>
                        <a:t>SPF3</a:t>
                      </a:r>
                      <a:endParaRPr lang="en-GB" sz="1600" dirty="0"/>
                    </a:p>
                  </a:txBody>
                  <a:tcPr/>
                </a:tc>
                <a:tc>
                  <a:txBody>
                    <a:bodyPr/>
                    <a:lstStyle/>
                    <a:p>
                      <a:pPr algn="l" fontAlgn="b"/>
                      <a:r>
                        <a:rPr lang="en-GB" sz="1600" b="0" i="0" u="none" strike="noStrike" dirty="0" smtClean="0">
                          <a:solidFill>
                            <a:srgbClr val="000000"/>
                          </a:solidFill>
                          <a:effectLst/>
                          <a:latin typeface="Calibri"/>
                        </a:rPr>
                        <a:t>3.91</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b="0" i="0" u="none" strike="noStrike" dirty="0" smtClean="0">
                          <a:solidFill>
                            <a:srgbClr val="000000"/>
                          </a:solidFill>
                          <a:effectLst/>
                          <a:latin typeface="Calibri"/>
                        </a:rPr>
                        <a:t>3.67</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b="0" i="0" u="none" strike="noStrike" dirty="0" smtClean="0">
                          <a:solidFill>
                            <a:srgbClr val="000000"/>
                          </a:solidFill>
                          <a:effectLst/>
                          <a:latin typeface="Calibri"/>
                        </a:rPr>
                        <a:t>3.44</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b="0" i="0" u="none" strike="noStrike" dirty="0" smtClean="0">
                          <a:solidFill>
                            <a:srgbClr val="000000"/>
                          </a:solidFill>
                          <a:effectLst/>
                          <a:latin typeface="Calibri"/>
                        </a:rPr>
                        <a:t>3.30</a:t>
                      </a:r>
                      <a:endParaRPr lang="en-GB" sz="1600" b="0" i="0" u="none" strike="noStrike" dirty="0">
                        <a:solidFill>
                          <a:srgbClr val="000000"/>
                        </a:solidFill>
                        <a:effectLst/>
                        <a:latin typeface="Calibri"/>
                      </a:endParaRPr>
                    </a:p>
                  </a:txBody>
                  <a:tcPr marL="9525" marR="9525" marT="9525" marB="0" anchor="b"/>
                </a:tc>
              </a:tr>
            </a:tbl>
          </a:graphicData>
        </a:graphic>
      </p:graphicFrame>
      <p:sp>
        <p:nvSpPr>
          <p:cNvPr id="3" name="TextBox 2"/>
          <p:cNvSpPr txBox="1"/>
          <p:nvPr/>
        </p:nvSpPr>
        <p:spPr>
          <a:xfrm>
            <a:off x="324544" y="695603"/>
            <a:ext cx="9144000" cy="461665"/>
          </a:xfrm>
          <a:prstGeom prst="rect">
            <a:avLst/>
          </a:prstGeom>
          <a:noFill/>
        </p:spPr>
        <p:txBody>
          <a:bodyPr wrap="square" rtlCol="0">
            <a:spAutoFit/>
          </a:bodyPr>
          <a:lstStyle/>
          <a:p>
            <a:r>
              <a:rPr lang="en-GB" sz="2400" dirty="0" smtClean="0"/>
              <a:t>Performance metric 1: Seasonal performance factor (e.g. SPF3)</a:t>
            </a:r>
            <a:endParaRPr lang="en-GB" sz="2400" dirty="0"/>
          </a:p>
        </p:txBody>
      </p:sp>
      <p:sp>
        <p:nvSpPr>
          <p:cNvPr id="4" name="TextBox 3"/>
          <p:cNvSpPr txBox="1"/>
          <p:nvPr/>
        </p:nvSpPr>
        <p:spPr>
          <a:xfrm>
            <a:off x="335185" y="1340768"/>
            <a:ext cx="2292599" cy="646331"/>
          </a:xfrm>
          <a:prstGeom prst="rect">
            <a:avLst/>
          </a:prstGeom>
          <a:noFill/>
        </p:spPr>
        <p:txBody>
          <a:bodyPr wrap="square" rtlCol="0">
            <a:spAutoFit/>
          </a:bodyPr>
          <a:lstStyle/>
          <a:p>
            <a:r>
              <a:rPr lang="en-GB" dirty="0" smtClean="0"/>
              <a:t>SEPEMO definition:</a:t>
            </a:r>
          </a:p>
          <a:p>
            <a:endParaRPr lang="en-GB" dirty="0"/>
          </a:p>
        </p:txBody>
      </p:sp>
      <p:sp>
        <p:nvSpPr>
          <p:cNvPr id="5" name="Rectangle 4"/>
          <p:cNvSpPr/>
          <p:nvPr/>
        </p:nvSpPr>
        <p:spPr>
          <a:xfrm>
            <a:off x="1619672" y="2204864"/>
            <a:ext cx="8712968" cy="369332"/>
          </a:xfrm>
          <a:prstGeom prst="rect">
            <a:avLst/>
          </a:prstGeom>
        </p:spPr>
        <p:txBody>
          <a:bodyPr wrap="square">
            <a:spAutoFit/>
          </a:bodyPr>
          <a:lstStyle/>
          <a:p>
            <a:pPr>
              <a:defRPr/>
            </a:pPr>
            <a:r>
              <a:rPr lang="en-GB" b="1" dirty="0" smtClean="0">
                <a:solidFill>
                  <a:srgbClr val="7030A0"/>
                </a:solidFill>
              </a:rPr>
              <a:t>heat </a:t>
            </a:r>
            <a:r>
              <a:rPr lang="en-GB" b="1" dirty="0">
                <a:solidFill>
                  <a:srgbClr val="7030A0"/>
                </a:solidFill>
              </a:rPr>
              <a:t>to central heating + heat to DHW </a:t>
            </a:r>
            <a:r>
              <a:rPr lang="en-GB" b="1" dirty="0" smtClean="0">
                <a:solidFill>
                  <a:srgbClr val="7030A0"/>
                </a:solidFill>
              </a:rPr>
              <a:t>+ auxiliary </a:t>
            </a:r>
            <a:r>
              <a:rPr lang="en-GB" b="1" dirty="0" err="1" smtClean="0">
                <a:solidFill>
                  <a:srgbClr val="7030A0"/>
                </a:solidFill>
              </a:rPr>
              <a:t>elec</a:t>
            </a:r>
            <a:r>
              <a:rPr lang="en-GB" b="1" dirty="0" smtClean="0">
                <a:solidFill>
                  <a:srgbClr val="7030A0"/>
                </a:solidFill>
              </a:rPr>
              <a:t> </a:t>
            </a:r>
          </a:p>
        </p:txBody>
      </p:sp>
      <p:sp>
        <p:nvSpPr>
          <p:cNvPr id="7" name="Rectangle 6"/>
          <p:cNvSpPr/>
          <p:nvPr/>
        </p:nvSpPr>
        <p:spPr>
          <a:xfrm>
            <a:off x="1619402" y="2852936"/>
            <a:ext cx="8641230" cy="369332"/>
          </a:xfrm>
          <a:prstGeom prst="rect">
            <a:avLst/>
          </a:prstGeom>
        </p:spPr>
        <p:txBody>
          <a:bodyPr wrap="square">
            <a:spAutoFit/>
          </a:bodyPr>
          <a:lstStyle/>
          <a:p>
            <a:pPr>
              <a:defRPr/>
            </a:pPr>
            <a:r>
              <a:rPr lang="en-GB" b="1" dirty="0" smtClean="0">
                <a:solidFill>
                  <a:srgbClr val="7030A0"/>
                </a:solidFill>
              </a:rPr>
              <a:t>compressor </a:t>
            </a:r>
            <a:r>
              <a:rPr lang="en-GB" b="1" dirty="0" err="1">
                <a:solidFill>
                  <a:srgbClr val="7030A0"/>
                </a:solidFill>
              </a:rPr>
              <a:t>elec</a:t>
            </a:r>
            <a:r>
              <a:rPr lang="en-GB" b="1" dirty="0">
                <a:solidFill>
                  <a:srgbClr val="7030A0"/>
                </a:solidFill>
              </a:rPr>
              <a:t>  + </a:t>
            </a:r>
            <a:r>
              <a:rPr lang="en-GB" b="1" dirty="0" err="1">
                <a:solidFill>
                  <a:srgbClr val="7030A0"/>
                </a:solidFill>
              </a:rPr>
              <a:t>groundloop</a:t>
            </a:r>
            <a:r>
              <a:rPr lang="en-GB" b="1" dirty="0">
                <a:solidFill>
                  <a:srgbClr val="7030A0"/>
                </a:solidFill>
              </a:rPr>
              <a:t> </a:t>
            </a:r>
            <a:r>
              <a:rPr lang="en-GB" b="1" dirty="0" err="1">
                <a:solidFill>
                  <a:srgbClr val="7030A0"/>
                </a:solidFill>
              </a:rPr>
              <a:t>elec</a:t>
            </a:r>
            <a:r>
              <a:rPr lang="en-GB" b="1" dirty="0">
                <a:solidFill>
                  <a:srgbClr val="7030A0"/>
                </a:solidFill>
              </a:rPr>
              <a:t> or fan </a:t>
            </a:r>
            <a:r>
              <a:rPr lang="en-GB" b="1" dirty="0" err="1">
                <a:solidFill>
                  <a:srgbClr val="7030A0"/>
                </a:solidFill>
              </a:rPr>
              <a:t>elec</a:t>
            </a:r>
            <a:r>
              <a:rPr lang="en-GB" b="1" dirty="0">
                <a:solidFill>
                  <a:srgbClr val="7030A0"/>
                </a:solidFill>
              </a:rPr>
              <a:t>  + auxiliary </a:t>
            </a:r>
            <a:r>
              <a:rPr lang="en-GB" b="1" dirty="0" err="1" smtClean="0">
                <a:solidFill>
                  <a:srgbClr val="7030A0"/>
                </a:solidFill>
              </a:rPr>
              <a:t>elec</a:t>
            </a:r>
            <a:endParaRPr lang="en-GB" b="1" dirty="0">
              <a:solidFill>
                <a:srgbClr val="7030A0"/>
              </a:solidFill>
            </a:endParaRPr>
          </a:p>
        </p:txBody>
      </p:sp>
      <p:cxnSp>
        <p:nvCxnSpPr>
          <p:cNvPr id="8" name="Straight Connector 7"/>
          <p:cNvCxnSpPr/>
          <p:nvPr/>
        </p:nvCxnSpPr>
        <p:spPr>
          <a:xfrm>
            <a:off x="1619672" y="2708920"/>
            <a:ext cx="6984776" cy="0"/>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1912" y="2195572"/>
            <a:ext cx="1359768" cy="369332"/>
          </a:xfrm>
          <a:prstGeom prst="rect">
            <a:avLst/>
          </a:prstGeom>
        </p:spPr>
        <p:txBody>
          <a:bodyPr wrap="square">
            <a:spAutoFit/>
          </a:bodyPr>
          <a:lstStyle/>
          <a:p>
            <a:pPr>
              <a:defRPr/>
            </a:pPr>
            <a:r>
              <a:rPr lang="en-GB" b="1" dirty="0" smtClean="0">
                <a:solidFill>
                  <a:srgbClr val="7030A0"/>
                </a:solidFill>
              </a:rPr>
              <a:t>SPF3 =</a:t>
            </a:r>
          </a:p>
        </p:txBody>
      </p:sp>
    </p:spTree>
    <p:extLst>
      <p:ext uri="{BB962C8B-B14F-4D97-AF65-F5344CB8AC3E}">
        <p14:creationId xmlns:p14="http://schemas.microsoft.com/office/powerpoint/2010/main" val="3625337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EI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5">
      <a:dk1>
        <a:srgbClr val="000000"/>
      </a:dk1>
      <a:lt1>
        <a:srgbClr val="FFFFFF"/>
      </a:lt1>
      <a:dk2>
        <a:srgbClr val="000000"/>
      </a:dk2>
      <a:lt2>
        <a:srgbClr val="808080"/>
      </a:lt2>
      <a:accent1>
        <a:srgbClr val="7FA1AC"/>
      </a:accent1>
      <a:accent2>
        <a:srgbClr val="459CBD"/>
      </a:accent2>
      <a:accent3>
        <a:srgbClr val="FFFFFF"/>
      </a:accent3>
      <a:accent4>
        <a:srgbClr val="000000"/>
      </a:accent4>
      <a:accent5>
        <a:srgbClr val="C0CDD2"/>
      </a:accent5>
      <a:accent6>
        <a:srgbClr val="3E8DAB"/>
      </a:accent6>
      <a:hlink>
        <a:srgbClr val="A8C0D1"/>
      </a:hlink>
      <a:folHlink>
        <a:srgbClr val="C88BA9"/>
      </a:folHlink>
    </a:clrScheme>
    <a:fontScheme name="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000000"/>
        </a:dk2>
        <a:lt2>
          <a:srgbClr val="808080"/>
        </a:lt2>
        <a:accent1>
          <a:srgbClr val="7FA1AC"/>
        </a:accent1>
        <a:accent2>
          <a:srgbClr val="459CBD"/>
        </a:accent2>
        <a:accent3>
          <a:srgbClr val="FFFFFF"/>
        </a:accent3>
        <a:accent4>
          <a:srgbClr val="000000"/>
        </a:accent4>
        <a:accent5>
          <a:srgbClr val="C0CDD2"/>
        </a:accent5>
        <a:accent6>
          <a:srgbClr val="3E8DAB"/>
        </a:accent6>
        <a:hlink>
          <a:srgbClr val="A8C0D1"/>
        </a:hlink>
        <a:folHlink>
          <a:srgbClr val="C88BA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EITemplate</Template>
  <TotalTime>531</TotalTime>
  <Words>1922</Words>
  <Application>Microsoft Office PowerPoint</Application>
  <PresentationFormat>On-screen Show (4:3)</PresentationFormat>
  <Paragraphs>306</Paragraphs>
  <Slides>29</Slides>
  <Notes>17</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EITemplate</vt:lpstr>
      <vt:lpstr>Custom Design</vt:lpstr>
      <vt:lpstr>IEA Annex 37: Demonstration of field measurements of heat pump systems in buildings –  Good examples with modern technology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was a SPF3 of 4.7 achieved?</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Ship Thermal Management and Optimisation</dc:title>
  <dc:creator>Jenny</dc:creator>
  <cp:lastModifiedBy>Jenny</cp:lastModifiedBy>
  <cp:revision>56</cp:revision>
  <dcterms:created xsi:type="dcterms:W3CDTF">2013-02-26T09:23:45Z</dcterms:created>
  <dcterms:modified xsi:type="dcterms:W3CDTF">2013-03-07T20:18:36Z</dcterms:modified>
</cp:coreProperties>
</file>