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71" r:id="rId2"/>
    <p:sldMasterId id="2147483677" r:id="rId3"/>
    <p:sldMasterId id="2147483673" r:id="rId4"/>
    <p:sldMasterId id="2147483679" r:id="rId5"/>
    <p:sldMasterId id="2147483681" r:id="rId6"/>
    <p:sldMasterId id="2147483683" r:id="rId7"/>
    <p:sldMasterId id="2147483685" r:id="rId8"/>
    <p:sldMasterId id="2147483687" r:id="rId9"/>
    <p:sldMasterId id="2147483689" r:id="rId10"/>
    <p:sldMasterId id="2147483691" r:id="rId11"/>
    <p:sldMasterId id="2147483693" r:id="rId12"/>
  </p:sldMasterIdLst>
  <p:handoutMasterIdLst>
    <p:handoutMasterId r:id="rId16"/>
  </p:handoutMasterIdLst>
  <p:sldIdLst>
    <p:sldId id="256" r:id="rId13"/>
    <p:sldId id="25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FF6633"/>
    <a:srgbClr val="FCB94F"/>
    <a:srgbClr val="8E9398"/>
    <a:srgbClr val="3B9398"/>
    <a:srgbClr val="3B9395"/>
    <a:srgbClr val="663633"/>
    <a:srgbClr val="FFFFFF"/>
    <a:srgbClr val="5C9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671" autoAdjust="0"/>
  </p:normalViewPr>
  <p:slideViewPr>
    <p:cSldViewPr snapToGrid="0" snapToObjects="1">
      <p:cViewPr varScale="1">
        <p:scale>
          <a:sx n="70" d="100"/>
          <a:sy n="70" d="100"/>
        </p:scale>
        <p:origin x="-1530" y="-90"/>
      </p:cViewPr>
      <p:guideLst>
        <p:guide orient="horz" pos="640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vrj\My%20Documents\Dissertation\Taxonomies\Extension%20Dimensions%20&amp;%20Energy%20Cal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'Energy Consumption'!$B$48</c:f>
              <c:strCache>
                <c:ptCount val="1"/>
                <c:pt idx="0">
                  <c:v>Terraced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strRef>
              <c:f>'Energy Consumption'!$A$51:$A$53</c:f>
              <c:strCache>
                <c:ptCount val="3"/>
                <c:pt idx="0">
                  <c:v>Base + T1a</c:v>
                </c:pt>
                <c:pt idx="1">
                  <c:v>Base + T1b</c:v>
                </c:pt>
                <c:pt idx="2">
                  <c:v>Base + T2</c:v>
                </c:pt>
              </c:strCache>
            </c:strRef>
          </c:xVal>
          <c:yVal>
            <c:numRef>
              <c:f>'Energy Consumption'!$I$51:$I$53</c:f>
              <c:numCache>
                <c:formatCode>0.00%</c:formatCode>
                <c:ptCount val="3"/>
                <c:pt idx="0">
                  <c:v>0.13902484588081448</c:v>
                </c:pt>
                <c:pt idx="1">
                  <c:v>5.7425742574257428E-2</c:v>
                </c:pt>
                <c:pt idx="2">
                  <c:v>0.22686344106108725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'Energy Consumption'!$A$55</c:f>
              <c:strCache>
                <c:ptCount val="1"/>
                <c:pt idx="0">
                  <c:v>Semi-Detached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strRef>
              <c:f>'Energy Consumption'!$A$58:$A$62</c:f>
              <c:strCache>
                <c:ptCount val="5"/>
                <c:pt idx="0">
                  <c:v>Base + S1</c:v>
                </c:pt>
                <c:pt idx="1">
                  <c:v>Base + S2</c:v>
                </c:pt>
                <c:pt idx="2">
                  <c:v>Base + S3</c:v>
                </c:pt>
                <c:pt idx="3">
                  <c:v>Base + S4</c:v>
                </c:pt>
                <c:pt idx="4">
                  <c:v>Base + S5</c:v>
                </c:pt>
              </c:strCache>
            </c:strRef>
          </c:xVal>
          <c:yVal>
            <c:numRef>
              <c:f>'Energy Consumption'!$I$58:$I$62</c:f>
              <c:numCache>
                <c:formatCode>0.00%</c:formatCode>
                <c:ptCount val="5"/>
                <c:pt idx="0">
                  <c:v>0.33343157481088515</c:v>
                </c:pt>
                <c:pt idx="1">
                  <c:v>0.19749811703834691</c:v>
                </c:pt>
                <c:pt idx="2">
                  <c:v>0.13445983560926089</c:v>
                </c:pt>
                <c:pt idx="3">
                  <c:v>0.13668664243376888</c:v>
                </c:pt>
                <c:pt idx="4">
                  <c:v>0.1484428725808036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'Energy Consumption'!$A$64</c:f>
              <c:strCache>
                <c:ptCount val="1"/>
                <c:pt idx="0">
                  <c:v>Detached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strRef>
              <c:f>'Energy Consumption'!$A$67:$A$73</c:f>
              <c:strCache>
                <c:ptCount val="7"/>
                <c:pt idx="0">
                  <c:v>Base + D1</c:v>
                </c:pt>
                <c:pt idx="1">
                  <c:v>Base + D2</c:v>
                </c:pt>
                <c:pt idx="2">
                  <c:v>Base + D3</c:v>
                </c:pt>
                <c:pt idx="3">
                  <c:v>Base + D4</c:v>
                </c:pt>
                <c:pt idx="4">
                  <c:v>Base + D5</c:v>
                </c:pt>
                <c:pt idx="5">
                  <c:v>Base + D6</c:v>
                </c:pt>
                <c:pt idx="6">
                  <c:v>Base + D7</c:v>
                </c:pt>
              </c:strCache>
            </c:strRef>
          </c:xVal>
          <c:yVal>
            <c:numRef>
              <c:f>'Energy Consumption'!$I$67:$I$73</c:f>
              <c:numCache>
                <c:formatCode>0.00%</c:formatCode>
                <c:ptCount val="7"/>
                <c:pt idx="0">
                  <c:v>0.31658371763846399</c:v>
                </c:pt>
                <c:pt idx="1">
                  <c:v>0.13691155654992923</c:v>
                </c:pt>
                <c:pt idx="2">
                  <c:v>0.12526825259120589</c:v>
                </c:pt>
                <c:pt idx="3">
                  <c:v>0.12499429249805945</c:v>
                </c:pt>
                <c:pt idx="4">
                  <c:v>0.10456143555088809</c:v>
                </c:pt>
                <c:pt idx="5">
                  <c:v>7.0955664124925807E-2</c:v>
                </c:pt>
                <c:pt idx="6">
                  <c:v>0.2041230994018538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'Energy Consumption'!$L$49</c:f>
              <c:strCache>
                <c:ptCount val="1"/>
                <c:pt idx="0">
                  <c:v>Potential CO2 Savings [Firth &amp; Lomas, 2009]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1"/>
          </c:marker>
          <c:xVal>
            <c:strRef>
              <c:f>'Energy Consumption'!$M$51:$M$56</c:f>
              <c:strCache>
                <c:ptCount val="6"/>
                <c:pt idx="0">
                  <c:v>Maximum Potential Heating Energy Efficiency Savings</c:v>
                </c:pt>
                <c:pt idx="1">
                  <c:v>Appliance Energy Savings</c:v>
                </c:pt>
                <c:pt idx="2">
                  <c:v>Complete Solid Wall Insulation</c:v>
                </c:pt>
                <c:pt idx="3">
                  <c:v>Water Heating Efficiency Measures</c:v>
                </c:pt>
                <c:pt idx="4">
                  <c:v>Complete Cavity Wall Insulation</c:v>
                </c:pt>
                <c:pt idx="5">
                  <c:v>All Gas Boilers Condensing</c:v>
                </c:pt>
              </c:strCache>
            </c:strRef>
          </c:xVal>
          <c:yVal>
            <c:numRef>
              <c:f>'Energy Consumption'!$L$51:$L$56</c:f>
              <c:numCache>
                <c:formatCode>0.00%</c:formatCode>
                <c:ptCount val="6"/>
                <c:pt idx="0">
                  <c:v>0.35</c:v>
                </c:pt>
                <c:pt idx="1">
                  <c:v>0.06</c:v>
                </c:pt>
                <c:pt idx="2">
                  <c:v>0.08</c:v>
                </c:pt>
                <c:pt idx="3">
                  <c:v>0.03</c:v>
                </c:pt>
                <c:pt idx="4">
                  <c:v>7.4999999999999997E-2</c:v>
                </c:pt>
                <c:pt idx="5">
                  <c:v>0.05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616192"/>
        <c:axId val="92617728"/>
      </c:scatterChart>
      <c:valAx>
        <c:axId val="9261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92617728"/>
        <c:crosses val="autoZero"/>
        <c:crossBetween val="midCat"/>
      </c:valAx>
      <c:valAx>
        <c:axId val="92617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Calibri" pitchFamily="34" charset="0"/>
                  </a:defRPr>
                </a:pPr>
                <a:r>
                  <a:rPr lang="en-GB" sz="1400" b="0" dirty="0" smtClean="0">
                    <a:latin typeface="Calibri" pitchFamily="34" charset="0"/>
                  </a:rPr>
                  <a:t>Extension’s Impact on Energy Consumption</a:t>
                </a:r>
              </a:p>
              <a:p>
                <a:pPr>
                  <a:defRPr sz="1400" b="0">
                    <a:latin typeface="Calibri" pitchFamily="34" charset="0"/>
                  </a:defRPr>
                </a:pPr>
                <a:r>
                  <a:rPr lang="en-GB" sz="1400" b="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</a:rPr>
                  <a:t>CO</a:t>
                </a:r>
                <a:r>
                  <a:rPr lang="en-GB" sz="1400" b="0" baseline="-250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</a:rPr>
                  <a:t>2</a:t>
                </a:r>
                <a:r>
                  <a:rPr lang="en-GB" sz="1400" b="0" baseline="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</a:rPr>
                  <a:t> Saving</a:t>
                </a:r>
                <a:endParaRPr lang="en-GB" sz="1400" b="0" dirty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9261619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0.21157</cdr:x>
      <cdr:y>0.09402</cdr:y>
    </cdr:from>
    <cdr:to>
      <cdr:x>0.3689</cdr:x>
      <cdr:y>0.18234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7374" y="523875"/>
          <a:ext cx="1381125" cy="492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0.16529</cdr:x>
      <cdr:y>0.04601</cdr:y>
    </cdr:from>
    <cdr:to>
      <cdr:x>0.64523</cdr:x>
      <cdr:y>0.13149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5518" y="155103"/>
          <a:ext cx="3964964" cy="28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latin typeface="Calibri" pitchFamily="34" charset="0"/>
            </a:rPr>
            <a:t>Maximum</a:t>
          </a:r>
          <a:r>
            <a:rPr lang="en-GB" sz="1400" baseline="0" dirty="0">
              <a:latin typeface="Calibri" pitchFamily="34" charset="0"/>
            </a:rPr>
            <a:t>  </a:t>
          </a:r>
          <a:r>
            <a:rPr lang="en-GB" sz="1400" baseline="0" dirty="0" smtClean="0">
              <a:latin typeface="Calibri" pitchFamily="34" charset="0"/>
            </a:rPr>
            <a:t>Heating </a:t>
          </a:r>
          <a:r>
            <a:rPr lang="en-GB" sz="1400" baseline="0" dirty="0">
              <a:latin typeface="Calibri" pitchFamily="34" charset="0"/>
            </a:rPr>
            <a:t>Efficiency Savings</a:t>
          </a:r>
          <a:endParaRPr lang="en-GB" sz="14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0.15264</cdr:x>
      <cdr:y>0.63446</cdr:y>
    </cdr:from>
    <cdr:to>
      <cdr:x>0.42433</cdr:x>
      <cdr:y>0.71993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61000" y="2139032"/>
          <a:ext cx="2244533" cy="288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Calibri" pitchFamily="34" charset="0"/>
            </a:rPr>
            <a:t>Appliance Energy Savings</a:t>
          </a:r>
        </a:p>
      </cdr:txBody>
    </cdr:sp>
  </cdr:relSizeAnchor>
  <cdr:relSizeAnchor xmlns:cdr="http://schemas.openxmlformats.org/drawingml/2006/chartDrawing">
    <cdr:from>
      <cdr:x>0.46345</cdr:x>
      <cdr:y>0.62891</cdr:y>
    </cdr:from>
    <cdr:to>
      <cdr:x>0.71661</cdr:x>
      <cdr:y>0.71438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28775" y="2120312"/>
          <a:ext cx="2091449" cy="288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Calibri" pitchFamily="34" charset="0"/>
            </a:rPr>
            <a:t>Solid Wall Insulation</a:t>
          </a:r>
        </a:p>
      </cdr:txBody>
    </cdr:sp>
  </cdr:relSizeAnchor>
  <cdr:relSizeAnchor xmlns:cdr="http://schemas.openxmlformats.org/drawingml/2006/chartDrawing">
    <cdr:from>
      <cdr:x>0.23249</cdr:x>
      <cdr:y>0.74605</cdr:y>
    </cdr:from>
    <cdr:to>
      <cdr:x>0.59285</cdr:x>
      <cdr:y>0.83152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20650" y="2515243"/>
          <a:ext cx="2977068" cy="288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Calibri" pitchFamily="34" charset="0"/>
            </a:rPr>
            <a:t>Water</a:t>
          </a:r>
          <a:r>
            <a:rPr lang="en-GB" sz="1400" baseline="0" dirty="0">
              <a:latin typeface="Calibri" pitchFamily="34" charset="0"/>
            </a:rPr>
            <a:t> Heating Efficiency Measures</a:t>
          </a:r>
          <a:endParaRPr lang="en-GB" sz="14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0.67392</cdr:x>
      <cdr:y>0.61807</cdr:y>
    </cdr:from>
    <cdr:to>
      <cdr:x>0.92709</cdr:x>
      <cdr:y>0.70354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67534" y="2083774"/>
          <a:ext cx="2091532" cy="288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Calibri" pitchFamily="34" charset="0"/>
            </a:rPr>
            <a:t>Cavity Wall Insulation</a:t>
          </a:r>
        </a:p>
      </cdr:txBody>
    </cdr:sp>
  </cdr:relSizeAnchor>
  <cdr:relSizeAnchor xmlns:cdr="http://schemas.openxmlformats.org/drawingml/2006/chartDrawing">
    <cdr:from>
      <cdr:x>0.71698</cdr:x>
      <cdr:y>0.75675</cdr:y>
    </cdr:from>
    <cdr:to>
      <cdr:x>1</cdr:x>
      <cdr:y>0.84222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923240" y="2551336"/>
          <a:ext cx="2338134" cy="288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Calibri" pitchFamily="34" charset="0"/>
            </a:rPr>
            <a:t>All Gas Boilers Condensing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E81A-62CA-4DDA-AF82-C07A3732ABC5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4081-6D9E-4DDB-BCC8-89EAB9CEF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4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5774" y="2171697"/>
            <a:ext cx="79200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66CC33"/>
              </a:buClr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Bulleted text Arial regular</a:t>
            </a:r>
            <a:r>
              <a:rPr lang="en-US" b="0" i="0" baseline="0" dirty="0" smtClean="0">
                <a:solidFill>
                  <a:srgbClr val="000000"/>
                </a:solidFill>
                <a:latin typeface="Arial"/>
                <a:cs typeface="Arial"/>
              </a:rPr>
              <a:t> 16pt. Bullet point in corporate green</a:t>
            </a:r>
            <a:endParaRPr lang="en-US" b="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85775" y="1927000"/>
            <a:ext cx="7920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rgbClr val="5C9F38"/>
                </a:solidFill>
                <a:latin typeface="Arial"/>
                <a:cs typeface="Arial"/>
              </a:rPr>
              <a:t>ANNUAL COLLOQUIUM 2011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6000" y="2954864"/>
            <a:ext cx="7920000" cy="61555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2000" b="0" i="0" dirty="0" smtClean="0">
                <a:latin typeface="Arial"/>
                <a:cs typeface="Arial"/>
              </a:rPr>
              <a:t>The Expanding House: Extensions to Domestic Buildings and their Impact on Energy Consumption</a:t>
            </a:r>
            <a:endParaRPr lang="en-US" sz="2000" b="0" i="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36295" y="0"/>
            <a:ext cx="6012000" cy="108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5775" y="3860670"/>
            <a:ext cx="792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0" dirty="0" smtClean="0">
                <a:latin typeface="Arial"/>
                <a:cs typeface="Arial"/>
              </a:rPr>
              <a:t>Richard Jack</a:t>
            </a:r>
          </a:p>
          <a:p>
            <a:r>
              <a:rPr lang="en-US" sz="2000" b="1" i="0" dirty="0" smtClean="0">
                <a:latin typeface="Arial"/>
                <a:cs typeface="Arial"/>
              </a:rPr>
              <a:t>Supervisors: Prof Kevin Lomas</a:t>
            </a:r>
            <a:r>
              <a:rPr lang="en-US" sz="2000" b="1" i="0" baseline="0" dirty="0" smtClean="0">
                <a:latin typeface="Arial"/>
                <a:cs typeface="Arial"/>
              </a:rPr>
              <a:t> &amp; </a:t>
            </a:r>
            <a:r>
              <a:rPr lang="en-US" sz="2000" b="1" i="0" baseline="0" dirty="0" err="1" smtClean="0">
                <a:latin typeface="Arial"/>
                <a:cs typeface="Arial"/>
              </a:rPr>
              <a:t>Dr</a:t>
            </a:r>
            <a:r>
              <a:rPr lang="en-US" sz="2000" b="1" i="0" baseline="0" dirty="0" smtClean="0">
                <a:latin typeface="Arial"/>
                <a:cs typeface="Arial"/>
              </a:rPr>
              <a:t> David Allinson</a:t>
            </a:r>
            <a:endParaRPr lang="en-US" sz="2000" b="1" i="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000" y="4629090"/>
            <a:ext cx="8136000" cy="35394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2000" b="0" i="0" dirty="0" smtClean="0">
                <a:latin typeface="Arial"/>
                <a:cs typeface="Arial"/>
              </a:rPr>
              <a:t>Findings </a:t>
            </a:r>
            <a:r>
              <a:rPr lang="en-US" sz="2000" b="0" i="0" baseline="0" dirty="0" smtClean="0">
                <a:latin typeface="Arial"/>
                <a:cs typeface="Arial"/>
              </a:rPr>
              <a:t>of </a:t>
            </a:r>
            <a:r>
              <a:rPr lang="en-US" sz="2000" b="0" i="0" dirty="0" smtClean="0">
                <a:latin typeface="Arial"/>
                <a:cs typeface="Arial"/>
              </a:rPr>
              <a:t>Master</a:t>
            </a:r>
            <a:r>
              <a:rPr lang="en-US" sz="2000" b="0" i="0" baseline="0" dirty="0" smtClean="0">
                <a:latin typeface="Arial"/>
                <a:cs typeface="Arial"/>
              </a:rPr>
              <a:t> of Research Dissertation</a:t>
            </a:r>
            <a:endParaRPr lang="en-US" sz="2000" b="0" i="0" dirty="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86000" y="4538135"/>
            <a:ext cx="7774200" cy="1588"/>
          </a:xfrm>
          <a:prstGeom prst="line">
            <a:avLst/>
          </a:prstGeom>
          <a:ln w="12700">
            <a:solidFill>
              <a:srgbClr val="8E93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86000" y="5029200"/>
            <a:ext cx="7774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 smtClean="0">
                <a:latin typeface="Arial"/>
                <a:cs typeface="Arial"/>
              </a:rPr>
              <a:t>Annual Colloquium Presentation</a:t>
            </a:r>
            <a:r>
              <a:rPr lang="en-US" sz="1400" b="0" i="0" baseline="0" dirty="0" smtClean="0">
                <a:latin typeface="Arial"/>
                <a:cs typeface="Arial"/>
              </a:rPr>
              <a:t> Thursday 10/11/11</a:t>
            </a:r>
            <a:endParaRPr lang="en-US" sz="1400" b="0" i="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2209800" cy="8815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673100"/>
            <a:ext cx="2247900" cy="31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02450" y="673100"/>
            <a:ext cx="2043906" cy="2377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485774" y="2368032"/>
            <a:ext cx="4098926" cy="3631764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Introduction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para</a:t>
            </a:r>
            <a:r>
              <a:rPr lang="en-US" b="0" i="0" baseline="0" dirty="0" smtClean="0">
                <a:solidFill>
                  <a:srgbClr val="66CC33"/>
                </a:solidFill>
                <a:latin typeface="Arial"/>
                <a:cs typeface="Arial"/>
              </a:rPr>
              <a:t> Arial Regular 18pt</a:t>
            </a:r>
          </a:p>
          <a:p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sit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amet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consectetur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adipiscing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elit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Donec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semper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condimentum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nibh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non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feugiat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tempus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imperdiet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et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neque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arcu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ac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commodo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metus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</a:t>
            </a:r>
            <a:endParaRPr lang="en-US" baseline="0" dirty="0" smtClean="0">
              <a:latin typeface="Arial"/>
              <a:cs typeface="Arial"/>
            </a:endParaRPr>
          </a:p>
          <a:p>
            <a:endParaRPr lang="en-US" baseline="0" dirty="0" smtClean="0"/>
          </a:p>
          <a:p>
            <a:r>
              <a:rPr lang="en-US" sz="1600" b="0" i="0" dirty="0" err="1" smtClean="0">
                <a:latin typeface="Arial"/>
                <a:cs typeface="Arial"/>
              </a:rPr>
              <a:t>Libero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eu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laoreet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Curabitur</a:t>
            </a:r>
            <a:r>
              <a:rPr lang="en-US" sz="1600" b="0" i="0" dirty="0" smtClean="0">
                <a:latin typeface="Arial"/>
                <a:cs typeface="Arial"/>
              </a:rPr>
              <a:t> ac </a:t>
            </a:r>
            <a:r>
              <a:rPr lang="en-US" sz="1600" b="0" i="0" dirty="0" err="1" smtClean="0">
                <a:latin typeface="Arial"/>
                <a:cs typeface="Arial"/>
              </a:rPr>
              <a:t>sem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massa</a:t>
            </a:r>
            <a:r>
              <a:rPr lang="en-US" sz="1600" b="0" i="0" dirty="0" smtClean="0">
                <a:latin typeface="Arial"/>
                <a:cs typeface="Arial"/>
              </a:rPr>
              <a:t>, non </a:t>
            </a:r>
            <a:r>
              <a:rPr lang="en-US" sz="1600" b="0" i="0" dirty="0" err="1" smtClean="0">
                <a:latin typeface="Arial"/>
                <a:cs typeface="Arial"/>
              </a:rPr>
              <a:t>mattis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ipsum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Duis</a:t>
            </a:r>
            <a:r>
              <a:rPr lang="en-US" sz="1600" b="0" i="0" dirty="0" smtClean="0">
                <a:latin typeface="Arial"/>
                <a:cs typeface="Arial"/>
              </a:rPr>
              <a:t> sit </a:t>
            </a:r>
            <a:r>
              <a:rPr lang="en-US" sz="1600" b="0" i="0" dirty="0" err="1" smtClean="0">
                <a:latin typeface="Arial"/>
                <a:cs typeface="Arial"/>
              </a:rPr>
              <a:t>amet</a:t>
            </a:r>
            <a:r>
              <a:rPr lang="en-US" sz="1600" b="0" i="0" dirty="0" smtClean="0">
                <a:latin typeface="Arial"/>
                <a:cs typeface="Arial"/>
              </a:rPr>
              <a:t> nisi est. </a:t>
            </a:r>
            <a:r>
              <a:rPr lang="en-US" sz="1600" b="0" i="0" dirty="0" err="1" smtClean="0">
                <a:latin typeface="Arial"/>
                <a:cs typeface="Arial"/>
              </a:rPr>
              <a:t>Vivamus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tristique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risus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quis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ultrices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ullamcorper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enim</a:t>
            </a:r>
            <a:r>
              <a:rPr lang="en-US" sz="1600" b="0" i="0" dirty="0" smtClean="0">
                <a:latin typeface="Arial"/>
                <a:cs typeface="Arial"/>
              </a:rPr>
              <a:t> nisi </a:t>
            </a:r>
            <a:r>
              <a:rPr lang="en-US" sz="1600" b="0" i="0" dirty="0" err="1" smtClean="0">
                <a:latin typeface="Arial"/>
                <a:cs typeface="Arial"/>
              </a:rPr>
              <a:t>bibendum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tortor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vel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egestas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lorem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nulla</a:t>
            </a:r>
            <a:r>
              <a:rPr lang="en-US" sz="1600" b="0" i="0" dirty="0" smtClean="0">
                <a:latin typeface="Arial"/>
                <a:cs typeface="Arial"/>
              </a:rPr>
              <a:t> et </a:t>
            </a:r>
            <a:r>
              <a:rPr lang="en-US" sz="1600" b="0" i="0" dirty="0" err="1" smtClean="0">
                <a:latin typeface="Arial"/>
                <a:cs typeface="Arial"/>
              </a:rPr>
              <a:t>nisl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Pellentesque</a:t>
            </a:r>
            <a:r>
              <a:rPr lang="en-US" sz="1600" b="0" i="0" dirty="0" smtClean="0">
                <a:latin typeface="Arial"/>
                <a:cs typeface="Arial"/>
              </a:rPr>
              <a:t> dolor </a:t>
            </a:r>
            <a:r>
              <a:rPr lang="en-US" sz="1600" b="0" i="0" dirty="0" err="1" smtClean="0">
                <a:latin typeface="Arial"/>
                <a:cs typeface="Arial"/>
              </a:rPr>
              <a:t>ipsum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gravida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tincidunt</a:t>
            </a:r>
            <a:r>
              <a:rPr lang="en-US" sz="1600" b="0" i="0" dirty="0" smtClean="0">
                <a:latin typeface="Arial"/>
                <a:cs typeface="Arial"/>
              </a:rPr>
              <a:t> a, </a:t>
            </a:r>
            <a:r>
              <a:rPr lang="en-US" sz="1600" b="0" i="0" dirty="0" err="1" smtClean="0">
                <a:latin typeface="Arial"/>
                <a:cs typeface="Arial"/>
              </a:rPr>
              <a:t>congue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erat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Sed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aliquam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nisl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purus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semper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consectetur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Mauris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270501" y="2108200"/>
            <a:ext cx="3048000" cy="20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0501" y="4298265"/>
            <a:ext cx="2333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 smtClean="0">
                <a:latin typeface="Arial"/>
                <a:cs typeface="Arial"/>
              </a:rPr>
              <a:t>Image caption Arial 12pt</a:t>
            </a:r>
            <a:r>
              <a:rPr lang="en-US" sz="1200" b="1" i="0" baseline="0" dirty="0" smtClean="0">
                <a:latin typeface="Arial"/>
                <a:cs typeface="Arial"/>
              </a:rPr>
              <a:t> Bold</a:t>
            </a:r>
          </a:p>
          <a:p>
            <a:r>
              <a:rPr lang="en-US" sz="1200" b="0" i="0" baseline="0" dirty="0" smtClean="0">
                <a:latin typeface="Arial"/>
                <a:cs typeface="Arial"/>
              </a:rPr>
              <a:t>Second line Arial 12pt Regular</a:t>
            </a:r>
          </a:p>
          <a:p>
            <a:r>
              <a:rPr lang="en-US" sz="1200" b="0" i="1" baseline="0" dirty="0" smtClean="0">
                <a:latin typeface="Arial"/>
                <a:cs typeface="Arial"/>
              </a:rPr>
              <a:t>Credit/additional titling in Arial Italic</a:t>
            </a:r>
            <a:endParaRPr lang="en-US" sz="1200" b="0" i="1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The Expanding House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Extensions:</a:t>
            </a:r>
            <a:r>
              <a:rPr lang="en-US" sz="2600" b="0" i="0" baseline="0" dirty="0" smtClean="0">
                <a:latin typeface="Arial"/>
                <a:cs typeface="Arial"/>
              </a:rPr>
              <a:t> How Many? What Do They Look Like?</a:t>
            </a:r>
            <a:endParaRPr lang="en-US" sz="2600" b="0" i="0" dirty="0" smtClean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25500" y="25527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FFFF"/>
                </a:solidFill>
                <a:latin typeface="Arial"/>
                <a:cs typeface="Arial"/>
              </a:rPr>
              <a:t>Image area</a:t>
            </a:r>
            <a:endParaRPr lang="en-US" b="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71600" y="1581411"/>
            <a:ext cx="7200800" cy="3339578"/>
            <a:chOff x="971600" y="1759211"/>
            <a:chExt cx="7200800" cy="3339578"/>
          </a:xfrm>
        </p:grpSpPr>
        <p:pic>
          <p:nvPicPr>
            <p:cNvPr id="15" name="Picture 1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1759211"/>
              <a:ext cx="3456384" cy="333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1759211"/>
              <a:ext cx="3672408" cy="323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467984" y="4905413"/>
            <a:ext cx="7920000" cy="1969770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Catalogue of extension types developed describing the typical size and occurrence of each extension type.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19% of 575 buildings surveyed in Leicester extended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Statistically significant relationships (p&lt;0.01) identified between presence of extensions and tenure, household income and housing archetype</a:t>
            </a:r>
          </a:p>
          <a:p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The Expanding</a:t>
            </a:r>
            <a:r>
              <a:rPr lang="en-US" sz="1000" b="0" i="0" baseline="0" dirty="0" smtClean="0">
                <a:solidFill>
                  <a:schemeClr val="bg1"/>
                </a:solidFill>
                <a:latin typeface="Arial"/>
                <a:cs typeface="Arial"/>
              </a:rPr>
              <a:t> House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1"/>
            <a:ext cx="8136000" cy="647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The</a:t>
            </a:r>
            <a:r>
              <a:rPr lang="en-US" sz="2600" b="0" i="0" baseline="0" dirty="0" smtClean="0">
                <a:latin typeface="Arial"/>
                <a:cs typeface="Arial"/>
              </a:rPr>
              <a:t> Context</a:t>
            </a:r>
            <a:endParaRPr lang="en-US" sz="2600" b="0" i="0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775" y="1549397"/>
            <a:ext cx="79200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17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% of total UK energy</a:t>
            </a:r>
            <a:r>
              <a:rPr lang="en-US" b="0" i="0" baseline="0" dirty="0" smtClean="0">
                <a:solidFill>
                  <a:srgbClr val="66CC33"/>
                </a:solidFill>
                <a:latin typeface="Arial"/>
                <a:cs typeface="Arial"/>
              </a:rPr>
              <a:t> demand is accounted for by the residential sector, cutting this demand is a policy priority. Archetype based stock models are one of the tools used by policy makers to design the most effective interventions.</a:t>
            </a:r>
          </a:p>
        </p:txBody>
      </p:sp>
      <p:sp>
        <p:nvSpPr>
          <p:cNvPr id="16" name="TextBox 15"/>
          <p:cNvSpPr txBox="1">
            <a:spLocks noChangeAspect="1"/>
          </p:cNvSpPr>
          <p:nvPr userDrawn="1"/>
        </p:nvSpPr>
        <p:spPr>
          <a:xfrm>
            <a:off x="360400" y="5321614"/>
            <a:ext cx="7920000" cy="110799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just"/>
            <a:r>
              <a:rPr lang="en-US" b="1" i="0" dirty="0" smtClean="0">
                <a:solidFill>
                  <a:schemeClr val="tx1"/>
                </a:solidFill>
                <a:latin typeface="Arial"/>
                <a:cs typeface="Arial"/>
              </a:rPr>
              <a:t>Project Objectives</a:t>
            </a:r>
          </a:p>
          <a:p>
            <a:pPr algn="just"/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US" b="0" i="0" baseline="0" dirty="0" smtClean="0">
                <a:solidFill>
                  <a:schemeClr val="tx1"/>
                </a:solidFill>
                <a:latin typeface="Arial"/>
                <a:cs typeface="Arial"/>
              </a:rPr>
              <a:t> project sought to define whether extensions to domestic buildings account for a significant proportion of the UK’s total domestic demand and what implications this has for the archetype based stock modeling approach</a:t>
            </a:r>
            <a:r>
              <a:rPr lang="en-US" b="0" i="0" baseline="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b="0" i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85775" y="2657393"/>
            <a:ext cx="6165800" cy="2520689"/>
            <a:chOff x="971600" y="1759211"/>
            <a:chExt cx="7200800" cy="3339578"/>
          </a:xfrm>
        </p:grpSpPr>
        <p:pic>
          <p:nvPicPr>
            <p:cNvPr id="21" name="Picture 20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1759211"/>
              <a:ext cx="3456384" cy="333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1759211"/>
              <a:ext cx="3672408" cy="323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6651574" y="2771693"/>
            <a:ext cx="2073325" cy="2308324"/>
          </a:xfrm>
          <a:prstGeom prst="rect">
            <a:avLst/>
          </a:prstGeom>
          <a:solidFill>
            <a:schemeClr val="bg1"/>
          </a:solidFill>
          <a:ln w="25400">
            <a:solidFill>
              <a:srgbClr val="66CC3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Sample</a:t>
            </a:r>
            <a:r>
              <a:rPr lang="en-GB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575 houses in Leicester</a:t>
            </a:r>
          </a:p>
          <a:p>
            <a:pPr marL="285750" lvl="0" indent="-28575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19% Extended</a:t>
            </a:r>
          </a:p>
          <a:p>
            <a:pPr marL="285750" lvl="0" indent="-28575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Catalogue of extension</a:t>
            </a:r>
            <a:r>
              <a:rPr lang="en-GB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types created with data for typical size and prevalence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The Expanding House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43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Conclusion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5774" y="2171697"/>
            <a:ext cx="79200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just"/>
            <a:r>
              <a:rPr lang="en-GB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Extensions have been estimated to account for a 4% increase in English domestic energy consumption compared to an unmodified stock.</a:t>
            </a:r>
          </a:p>
          <a:p>
            <a:pPr lvl="0" algn="just"/>
            <a:endParaRPr lang="en-GB" sz="1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GB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This is of similar magnitude to the impact of a typical energy efficiency retrofit such as insulation for all solid walls.</a:t>
            </a:r>
          </a:p>
          <a:p>
            <a:pPr lvl="0" algn="just"/>
            <a:endParaRPr lang="en-GB" sz="1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GB" sz="1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Therefore, </a:t>
            </a:r>
            <a:r>
              <a:rPr lang="en-GB" sz="1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extensions play a significant role in the energy consumption of the UK stock which</a:t>
            </a:r>
            <a:r>
              <a:rPr lang="en-GB" sz="1800" b="1" baseline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should be accounted for in stock models</a:t>
            </a:r>
            <a:r>
              <a:rPr lang="en-GB" sz="18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5774" y="2171697"/>
            <a:ext cx="79200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Introduction paragraph Arial regular 18pt 5 lines corporate green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condimentum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nibh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non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feugiat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tempus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imperdiet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et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neque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arcu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ac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commodo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metus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Ut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vestibulum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dui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nec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leo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lacinia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interdum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Praesent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felis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enim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faucibus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at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interdum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quis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eleifend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eu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Vivamus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at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urna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nunc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vitae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interdum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lectus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Donec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varius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consectetur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bibendum</a:t>
            </a:r>
            <a:endParaRPr lang="en-US" b="0" i="0" dirty="0" smtClean="0">
              <a:solidFill>
                <a:srgbClr val="66CC33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spect="1"/>
          </p:cNvSpPr>
          <p:nvPr userDrawn="1"/>
        </p:nvSpPr>
        <p:spPr>
          <a:xfrm>
            <a:off x="485776" y="3657598"/>
            <a:ext cx="7925747" cy="276999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First paragraph</a:t>
            </a:r>
            <a:r>
              <a:rPr lang="en-US" b="0" i="0" baseline="0" dirty="0" smtClean="0">
                <a:solidFill>
                  <a:schemeClr val="tx1"/>
                </a:solidFill>
                <a:latin typeface="Arial"/>
                <a:cs typeface="Arial"/>
              </a:rPr>
              <a:t> Arial regular 16pt black</a:t>
            </a:r>
          </a:p>
          <a:p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Donec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varius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porttitor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libero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eu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laoreet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Curabitur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ac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sem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massa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non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mattis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ipsum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Duis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sit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amet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nisi est.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Vivamus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tristique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risus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quis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ultrices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ullamcorper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enim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nisi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bibendum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tortor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vel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egestas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lorem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et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nisl</a:t>
            </a:r>
            <a:endParaRPr lang="en-US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Second paragraph</a:t>
            </a:r>
            <a:r>
              <a:rPr lang="en-US" b="0" i="0" baseline="0" dirty="0" smtClean="0">
                <a:solidFill>
                  <a:schemeClr val="tx1"/>
                </a:solidFill>
                <a:latin typeface="Arial"/>
                <a:cs typeface="Arial"/>
              </a:rPr>
              <a:t> Arial regular 16pt black</a:t>
            </a:r>
          </a:p>
          <a:p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Donec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varius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porttitor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libero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eu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laoreet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Curabitur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ac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sem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massa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non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mattis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ipsum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Duis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sit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amet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nisi est.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Vivamus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tristique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risus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quis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ultrices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ullamcorper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enim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nisi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bibendum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tortor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vel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egestas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lorem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chemeClr val="tx1"/>
                </a:solidFill>
                <a:latin typeface="Arial"/>
                <a:cs typeface="Arial"/>
              </a:rPr>
              <a:t> et </a:t>
            </a:r>
            <a:r>
              <a:rPr lang="en-US" b="0" i="0" dirty="0" err="1" smtClean="0">
                <a:solidFill>
                  <a:schemeClr val="tx1"/>
                </a:solidFill>
                <a:latin typeface="Arial"/>
                <a:cs typeface="Arial"/>
              </a:rPr>
              <a:t>nisl</a:t>
            </a:r>
            <a:endParaRPr lang="en-US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b="0" i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5774" y="2171697"/>
            <a:ext cx="79200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rgbClr val="66CC33"/>
              </a:buClr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  <a:latin typeface="Arial"/>
                <a:cs typeface="Arial"/>
              </a:rPr>
              <a:t>Bulleted text Arial regular</a:t>
            </a:r>
            <a:r>
              <a:rPr lang="en-US" b="0" i="0" baseline="0" dirty="0" smtClean="0">
                <a:solidFill>
                  <a:srgbClr val="000000"/>
                </a:solidFill>
                <a:latin typeface="Arial"/>
                <a:cs typeface="Arial"/>
              </a:rPr>
              <a:t> 16pt. Bullet point in corporate green</a:t>
            </a:r>
          </a:p>
          <a:p>
            <a:pPr>
              <a:buClr>
                <a:srgbClr val="66CC33"/>
              </a:buClr>
              <a:buFont typeface="Lucida Grande"/>
              <a:buChar char="-"/>
            </a:pPr>
            <a:r>
              <a:rPr lang="en-US" b="0" i="0" baseline="0" dirty="0" smtClean="0">
                <a:solidFill>
                  <a:srgbClr val="000000"/>
                </a:solidFill>
                <a:latin typeface="Arial"/>
                <a:cs typeface="Arial"/>
              </a:rPr>
              <a:t>Secondary bulleted text. Bullet dash in corporate green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485774" y="2368032"/>
            <a:ext cx="7832726" cy="415976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Introduction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para</a:t>
            </a:r>
            <a:r>
              <a:rPr lang="en-US" b="0" i="0" baseline="0" dirty="0" smtClean="0">
                <a:solidFill>
                  <a:srgbClr val="66CC33"/>
                </a:solidFill>
                <a:latin typeface="Arial"/>
                <a:cs typeface="Arial"/>
              </a:rPr>
              <a:t> Arial Regular 18pt</a:t>
            </a:r>
          </a:p>
          <a:p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sit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amet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consectetur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adipiscing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elit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Donec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semper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condimentum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nibh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non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feugiat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tempus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imperdiet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et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neque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arcu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, ac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commodo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b="0" i="0" dirty="0" err="1" smtClean="0">
                <a:solidFill>
                  <a:srgbClr val="66CC33"/>
                </a:solidFill>
                <a:latin typeface="Arial"/>
                <a:cs typeface="Arial"/>
              </a:rPr>
              <a:t>metus</a:t>
            </a:r>
            <a:r>
              <a:rPr lang="en-US" b="0" i="0" dirty="0" smtClean="0">
                <a:solidFill>
                  <a:srgbClr val="66CC33"/>
                </a:solidFill>
                <a:latin typeface="Arial"/>
                <a:cs typeface="Arial"/>
              </a:rPr>
              <a:t>.</a:t>
            </a:r>
            <a:endParaRPr lang="en-US" baseline="0" dirty="0" smtClean="0">
              <a:latin typeface="Arial"/>
              <a:cs typeface="Arial"/>
            </a:endParaRPr>
          </a:p>
          <a:p>
            <a:endParaRPr lang="en-US" baseline="0" dirty="0" smtClean="0"/>
          </a:p>
          <a:p>
            <a:r>
              <a:rPr lang="en-US" sz="1600" b="1" i="0" baseline="0" dirty="0" smtClean="0">
                <a:latin typeface="Arial"/>
                <a:cs typeface="Arial"/>
              </a:rPr>
              <a:t>Sub-heading Arial 16pt Bold </a:t>
            </a:r>
          </a:p>
          <a:p>
            <a:r>
              <a:rPr lang="en-US" sz="1600" b="0" i="0" dirty="0" err="1" smtClean="0">
                <a:latin typeface="Arial"/>
                <a:cs typeface="Arial"/>
              </a:rPr>
              <a:t>Libero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eu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laoreet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Curabitur</a:t>
            </a:r>
            <a:r>
              <a:rPr lang="en-US" sz="1600" b="0" i="0" dirty="0" smtClean="0">
                <a:latin typeface="Arial"/>
                <a:cs typeface="Arial"/>
              </a:rPr>
              <a:t> ac </a:t>
            </a:r>
            <a:r>
              <a:rPr lang="en-US" sz="1600" b="0" i="0" dirty="0" err="1" smtClean="0">
                <a:latin typeface="Arial"/>
                <a:cs typeface="Arial"/>
              </a:rPr>
              <a:t>sem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massa</a:t>
            </a:r>
            <a:r>
              <a:rPr lang="en-US" sz="1600" b="0" i="0" dirty="0" smtClean="0">
                <a:latin typeface="Arial"/>
                <a:cs typeface="Arial"/>
              </a:rPr>
              <a:t>, non </a:t>
            </a:r>
            <a:r>
              <a:rPr lang="en-US" sz="1600" b="0" i="0" dirty="0" err="1" smtClean="0">
                <a:latin typeface="Arial"/>
                <a:cs typeface="Arial"/>
              </a:rPr>
              <a:t>mattis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ipsum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Duis</a:t>
            </a:r>
            <a:r>
              <a:rPr lang="en-US" sz="1600" b="0" i="0" dirty="0" smtClean="0">
                <a:latin typeface="Arial"/>
                <a:cs typeface="Arial"/>
              </a:rPr>
              <a:t> sit </a:t>
            </a:r>
            <a:r>
              <a:rPr lang="en-US" sz="1600" b="0" i="0" dirty="0" err="1" smtClean="0">
                <a:latin typeface="Arial"/>
                <a:cs typeface="Arial"/>
              </a:rPr>
              <a:t>amet</a:t>
            </a:r>
            <a:r>
              <a:rPr lang="en-US" sz="1600" b="0" i="0" dirty="0" smtClean="0">
                <a:latin typeface="Arial"/>
                <a:cs typeface="Arial"/>
              </a:rPr>
              <a:t> nisi est. </a:t>
            </a:r>
            <a:r>
              <a:rPr lang="en-US" sz="1600" b="0" i="0" dirty="0" err="1" smtClean="0">
                <a:latin typeface="Arial"/>
                <a:cs typeface="Arial"/>
              </a:rPr>
              <a:t>Vivamus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tristique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risus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quis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ultrices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ullamcorper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enim</a:t>
            </a:r>
            <a:r>
              <a:rPr lang="en-US" sz="1600" b="0" i="0" dirty="0" smtClean="0">
                <a:latin typeface="Arial"/>
                <a:cs typeface="Arial"/>
              </a:rPr>
              <a:t> nisi </a:t>
            </a:r>
            <a:r>
              <a:rPr lang="en-US" sz="1600" b="0" i="0" dirty="0" err="1" smtClean="0">
                <a:latin typeface="Arial"/>
                <a:cs typeface="Arial"/>
              </a:rPr>
              <a:t>bibendum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tortor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vel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egestas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lorem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nulla</a:t>
            </a:r>
            <a:r>
              <a:rPr lang="en-US" sz="1600" b="0" i="0" dirty="0" smtClean="0">
                <a:latin typeface="Arial"/>
                <a:cs typeface="Arial"/>
              </a:rPr>
              <a:t> et </a:t>
            </a:r>
            <a:r>
              <a:rPr lang="en-US" sz="1600" b="0" i="0" dirty="0" err="1" smtClean="0">
                <a:latin typeface="Arial"/>
                <a:cs typeface="Arial"/>
              </a:rPr>
              <a:t>nisl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Pellentesque</a:t>
            </a:r>
            <a:r>
              <a:rPr lang="en-US" sz="1600" b="0" i="0" dirty="0" smtClean="0">
                <a:latin typeface="Arial"/>
                <a:cs typeface="Arial"/>
              </a:rPr>
              <a:t> dolor </a:t>
            </a:r>
            <a:r>
              <a:rPr lang="en-US" sz="1600" b="0" i="0" dirty="0" err="1" smtClean="0">
                <a:latin typeface="Arial"/>
                <a:cs typeface="Arial"/>
              </a:rPr>
              <a:t>ipsum</a:t>
            </a:r>
            <a:r>
              <a:rPr lang="en-US" sz="1600" b="0" i="0" dirty="0" smtClean="0">
                <a:latin typeface="Arial"/>
                <a:cs typeface="Arial"/>
              </a:rPr>
              <a:t>, </a:t>
            </a:r>
            <a:r>
              <a:rPr lang="en-US" sz="1600" b="0" i="0" dirty="0" err="1" smtClean="0">
                <a:latin typeface="Arial"/>
                <a:cs typeface="Arial"/>
              </a:rPr>
              <a:t>gravida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tincidunt</a:t>
            </a:r>
            <a:r>
              <a:rPr lang="en-US" sz="1600" b="0" i="0" dirty="0" smtClean="0">
                <a:latin typeface="Arial"/>
                <a:cs typeface="Arial"/>
              </a:rPr>
              <a:t> a, </a:t>
            </a:r>
            <a:r>
              <a:rPr lang="en-US" sz="1600" b="0" i="0" dirty="0" err="1" smtClean="0">
                <a:latin typeface="Arial"/>
                <a:cs typeface="Arial"/>
              </a:rPr>
              <a:t>congue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erat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Sed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aliquam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nisl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purus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semper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consectetur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Mauris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sollicitudin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metus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sed</a:t>
            </a:r>
            <a:r>
              <a:rPr lang="en-US" sz="1600" b="0" i="0" dirty="0" smtClean="0">
                <a:latin typeface="Arial"/>
                <a:cs typeface="Arial"/>
              </a:rPr>
              <a:t> dolor </a:t>
            </a:r>
            <a:r>
              <a:rPr lang="en-US" sz="1600" b="0" i="0" dirty="0" err="1" smtClean="0">
                <a:latin typeface="Arial"/>
                <a:cs typeface="Arial"/>
              </a:rPr>
              <a:t>feugiat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porta</a:t>
            </a:r>
            <a:r>
              <a:rPr lang="en-US" sz="1600" b="0" i="0" dirty="0" smtClean="0">
                <a:latin typeface="Arial"/>
                <a:cs typeface="Arial"/>
              </a:rPr>
              <a:t>. tor </a:t>
            </a:r>
            <a:r>
              <a:rPr lang="en-US" sz="1600" b="0" i="0" dirty="0" err="1" smtClean="0">
                <a:latin typeface="Arial"/>
                <a:cs typeface="Arial"/>
              </a:rPr>
              <a:t>libero</a:t>
            </a:r>
            <a:r>
              <a:rPr lang="en-US" sz="1600" b="0" i="0" dirty="0" smtClean="0">
                <a:latin typeface="Arial"/>
                <a:cs typeface="Arial"/>
              </a:rPr>
              <a:t> dictum at.</a:t>
            </a:r>
          </a:p>
          <a:p>
            <a:endParaRPr lang="en-US" sz="1600" b="0" i="0" dirty="0" smtClean="0">
              <a:latin typeface="Arial"/>
              <a:cs typeface="Arial"/>
            </a:endParaRPr>
          </a:p>
          <a:p>
            <a:r>
              <a:rPr lang="en-US" sz="1600" b="0" i="1" dirty="0" smtClean="0">
                <a:solidFill>
                  <a:srgbClr val="66CC33"/>
                </a:solidFill>
                <a:latin typeface="Arial"/>
                <a:cs typeface="Arial"/>
              </a:rPr>
              <a:t>“Quote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Arial 16pt Italic corporate green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ullamcorper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,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enim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nisi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bibendum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tortor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,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vel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egestas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lorem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nulla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 et </a:t>
            </a:r>
            <a:r>
              <a:rPr lang="en-US" sz="1600" b="0" i="1" baseline="0" dirty="0" err="1" smtClean="0">
                <a:solidFill>
                  <a:srgbClr val="66CC33"/>
                </a:solidFill>
                <a:latin typeface="Arial"/>
                <a:cs typeface="Arial"/>
              </a:rPr>
              <a:t>nisl</a:t>
            </a:r>
            <a:r>
              <a:rPr lang="en-US" sz="1600" b="0" i="1" baseline="0" dirty="0" smtClean="0">
                <a:solidFill>
                  <a:srgbClr val="66CC33"/>
                </a:solidFill>
                <a:latin typeface="Arial"/>
                <a:cs typeface="Arial"/>
              </a:rPr>
              <a:t>.” </a:t>
            </a:r>
          </a:p>
          <a:p>
            <a:endParaRPr lang="en-US" sz="1600" b="0" i="0" baseline="0" dirty="0" smtClean="0">
              <a:latin typeface="Arial"/>
              <a:cs typeface="Arial"/>
            </a:endParaRPr>
          </a:p>
          <a:p>
            <a:r>
              <a:rPr lang="en-US" sz="1600" b="0" i="0" dirty="0" err="1" smtClean="0">
                <a:latin typeface="Arial"/>
                <a:cs typeface="Arial"/>
              </a:rPr>
              <a:t>eget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purus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semper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consectetur</a:t>
            </a:r>
            <a:r>
              <a:rPr lang="en-US" sz="1600" b="0" i="0" dirty="0" smtClean="0">
                <a:latin typeface="Arial"/>
                <a:cs typeface="Arial"/>
              </a:rPr>
              <a:t>. it </a:t>
            </a:r>
            <a:r>
              <a:rPr lang="en-US" sz="1600" b="0" i="0" dirty="0" err="1" smtClean="0">
                <a:latin typeface="Arial"/>
                <a:cs typeface="Arial"/>
              </a:rPr>
              <a:t>amet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nunc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accumsan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pulvinar</a:t>
            </a:r>
            <a:r>
              <a:rPr lang="en-US" sz="1600" b="0" i="0" dirty="0" smtClean="0">
                <a:latin typeface="Arial"/>
                <a:cs typeface="Arial"/>
              </a:rPr>
              <a:t>. </a:t>
            </a:r>
            <a:r>
              <a:rPr lang="en-US" sz="1600" b="0" i="0" dirty="0" err="1" smtClean="0">
                <a:latin typeface="Arial"/>
                <a:cs typeface="Arial"/>
              </a:rPr>
              <a:t>Quisque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pellentesque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semper</a:t>
            </a:r>
            <a:r>
              <a:rPr lang="en-US" sz="1600" b="0" i="0" dirty="0" smtClean="0">
                <a:latin typeface="Arial"/>
                <a:cs typeface="Arial"/>
              </a:rPr>
              <a:t> </a:t>
            </a:r>
            <a:r>
              <a:rPr lang="en-US" sz="1600" b="0" i="0" dirty="0" err="1" smtClean="0">
                <a:latin typeface="Arial"/>
                <a:cs typeface="Arial"/>
              </a:rPr>
              <a:t>varius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sz="1000" b="0" i="0" baseline="0" dirty="0" smtClean="0">
                <a:solidFill>
                  <a:schemeClr val="bg1"/>
                </a:solidFill>
                <a:latin typeface="Arial"/>
                <a:cs typeface="Arial"/>
              </a:rPr>
              <a:t> Expanding House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43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 of Extensions on Energy Consumption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25500" y="25527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FFFF"/>
                </a:solidFill>
                <a:latin typeface="Arial"/>
                <a:cs typeface="Arial"/>
              </a:rPr>
              <a:t>Image area</a:t>
            </a:r>
            <a:endParaRPr lang="en-US" b="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1678277762"/>
              </p:ext>
            </p:extLst>
          </p:nvPr>
        </p:nvGraphicFramePr>
        <p:xfrm>
          <a:off x="359000" y="1438785"/>
          <a:ext cx="8261374" cy="337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5080000" y="1573192"/>
            <a:ext cx="3467100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66CC33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Across Extension Types:</a:t>
            </a:r>
          </a:p>
          <a:p>
            <a:pPr lvl="0"/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in energy </a:t>
            </a:r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consumption: 7% - 33%</a:t>
            </a:r>
          </a:p>
          <a:p>
            <a:pPr lvl="0"/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 </a:t>
            </a:r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increase: </a:t>
            </a:r>
            <a:r>
              <a:rPr lang="en-GB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16%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900" y="4810204"/>
            <a:ext cx="7920000" cy="1107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just"/>
            <a:r>
              <a:rPr lang="en-GB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Conclusion</a:t>
            </a:r>
          </a:p>
          <a:p>
            <a:pPr lvl="0" algn="just"/>
            <a:r>
              <a:rPr lang="en-GB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Extensions </a:t>
            </a:r>
            <a:r>
              <a:rPr lang="en-GB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have been estimated to account for a 4% increase in English domestic energy consumption compared to an unmodified </a:t>
            </a:r>
            <a:r>
              <a:rPr lang="en-GB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stock. This </a:t>
            </a:r>
            <a:r>
              <a:rPr lang="en-GB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is of similar magnitude to the impact of a typical energy efficiency retrofit such as insulation for all solid walls.</a:t>
            </a:r>
          </a:p>
          <a:p>
            <a:pPr lvl="0" algn="just"/>
            <a:endParaRPr lang="en-GB" sz="16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GB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Therefore, </a:t>
            </a:r>
            <a:r>
              <a:rPr lang="en-GB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extensions play a significant role in the energy consumption of the UK stock which</a:t>
            </a:r>
            <a:r>
              <a:rPr lang="en-GB" sz="1600" b="1" baseline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should be accounted for in stock models</a:t>
            </a:r>
            <a:r>
              <a:rPr lang="en-GB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85775" y="21082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5500" y="25527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FFFF"/>
                </a:solidFill>
                <a:latin typeface="Arial"/>
                <a:cs typeface="Arial"/>
              </a:rPr>
              <a:t>Image area</a:t>
            </a:r>
            <a:endParaRPr lang="en-US" b="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228975" y="21082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84875" y="21082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85775" y="44069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28975" y="44069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984875" y="44069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85775" y="3836600"/>
            <a:ext cx="2333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 smtClean="0">
                <a:latin typeface="Arial"/>
                <a:cs typeface="Arial"/>
              </a:rPr>
              <a:t>Image caption Arial 12pt</a:t>
            </a:r>
            <a:r>
              <a:rPr lang="en-US" sz="1200" b="1" i="0" baseline="0" dirty="0" smtClean="0">
                <a:latin typeface="Arial"/>
                <a:cs typeface="Arial"/>
              </a:rPr>
              <a:t> Bold</a:t>
            </a:r>
          </a:p>
          <a:p>
            <a:r>
              <a:rPr lang="en-US" sz="1200" b="0" i="0" baseline="0" dirty="0" smtClean="0">
                <a:latin typeface="Arial"/>
                <a:cs typeface="Arial"/>
              </a:rPr>
              <a:t>Second line Arial 12pt Regular</a:t>
            </a:r>
            <a:endParaRPr lang="en-US" sz="1200" b="0" i="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85775" y="2108200"/>
            <a:ext cx="5153025" cy="401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5500" y="25527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FFFF"/>
                </a:solidFill>
                <a:latin typeface="Arial"/>
                <a:cs typeface="Arial"/>
              </a:rPr>
              <a:t>Image area</a:t>
            </a:r>
            <a:endParaRPr lang="en-US" b="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84875" y="21082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984875" y="4406900"/>
            <a:ext cx="2333625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984874" y="3836600"/>
            <a:ext cx="2333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 smtClean="0">
                <a:latin typeface="Arial"/>
                <a:cs typeface="Arial"/>
              </a:rPr>
              <a:t>Image caption Arial 12pt</a:t>
            </a:r>
            <a:r>
              <a:rPr lang="en-US" sz="1200" b="1" i="0" baseline="0" dirty="0" smtClean="0">
                <a:latin typeface="Arial"/>
                <a:cs typeface="Arial"/>
              </a:rPr>
              <a:t> Bold</a:t>
            </a:r>
          </a:p>
          <a:p>
            <a:r>
              <a:rPr lang="en-US" sz="1200" b="0" i="0" baseline="0" dirty="0" smtClean="0">
                <a:latin typeface="Arial"/>
                <a:cs typeface="Arial"/>
              </a:rPr>
              <a:t>Second line Arial 12pt Regular</a:t>
            </a:r>
            <a:endParaRPr lang="en-US" sz="1200" b="0" i="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85775" y="6121400"/>
            <a:ext cx="2333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 smtClean="0">
                <a:latin typeface="Arial"/>
                <a:cs typeface="Arial"/>
              </a:rPr>
              <a:t>Image caption Arial 12pt</a:t>
            </a:r>
            <a:r>
              <a:rPr lang="en-US" sz="1200" b="1" i="0" baseline="0" dirty="0" smtClean="0">
                <a:latin typeface="Arial"/>
                <a:cs typeface="Arial"/>
              </a:rPr>
              <a:t> Bold</a:t>
            </a:r>
          </a:p>
          <a:p>
            <a:r>
              <a:rPr lang="en-US" sz="1200" b="0" i="0" baseline="0" dirty="0" smtClean="0">
                <a:latin typeface="Arial"/>
                <a:cs typeface="Arial"/>
              </a:rPr>
              <a:t>Second line Arial 12pt Regular</a:t>
            </a:r>
            <a:endParaRPr lang="en-US" sz="1200" b="0" i="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0000" y="216000"/>
            <a:ext cx="3416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Document title Arial regular 10pt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1200" y="1663700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18500" y="216000"/>
            <a:ext cx="406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 smtClean="0">
                <a:solidFill>
                  <a:schemeClr val="bg1"/>
                </a:solidFill>
                <a:latin typeface="Arial"/>
                <a:cs typeface="Arial"/>
              </a:rPr>
              <a:t>01</a:t>
            </a:r>
            <a:endParaRPr lang="en-US" sz="10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774" y="1016000"/>
            <a:ext cx="8136000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0" i="0" dirty="0" smtClean="0">
                <a:latin typeface="Arial"/>
                <a:cs typeface="Arial"/>
              </a:rPr>
              <a:t>Page</a:t>
            </a:r>
            <a:r>
              <a:rPr lang="en-US" sz="2600" b="0" i="0" baseline="0" dirty="0" smtClean="0">
                <a:latin typeface="Arial"/>
                <a:cs typeface="Arial"/>
              </a:rPr>
              <a:t> Title </a:t>
            </a:r>
            <a:r>
              <a:rPr lang="en-US" sz="2600" b="0" i="0" dirty="0" smtClean="0">
                <a:latin typeface="Arial"/>
                <a:cs typeface="Arial"/>
              </a:rPr>
              <a:t>Arial Regular 26pt XXX XXX XXX XXX XX</a:t>
            </a:r>
          </a:p>
          <a:p>
            <a:r>
              <a:rPr lang="en-US" sz="1000" b="1" i="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Line space Arial Regular 10pt</a:t>
            </a:r>
          </a:p>
          <a:p>
            <a:r>
              <a:rPr lang="en-US" b="1" i="0" dirty="0" smtClean="0">
                <a:latin typeface="Arial"/>
                <a:cs typeface="Arial"/>
              </a:rPr>
              <a:t>Sub-title Arial bold 18pt xxx xxx xxx xxx xxx xxx xxx xxx xxx xxx xxx xxx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85775" y="2108200"/>
            <a:ext cx="4543425" cy="401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5500" y="255270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FFFF"/>
                </a:solidFill>
                <a:latin typeface="Arial"/>
                <a:cs typeface="Arial"/>
              </a:rPr>
              <a:t>Image area</a:t>
            </a:r>
            <a:endParaRPr lang="en-US" b="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270501" y="2108200"/>
            <a:ext cx="3048000" cy="20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270501" y="4298265"/>
            <a:ext cx="2333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 smtClean="0">
                <a:latin typeface="Arial"/>
                <a:cs typeface="Arial"/>
              </a:rPr>
              <a:t>Image caption Arial 12pt</a:t>
            </a:r>
            <a:r>
              <a:rPr lang="en-US" sz="1200" b="1" i="0" baseline="0" dirty="0" smtClean="0">
                <a:latin typeface="Arial"/>
                <a:cs typeface="Arial"/>
              </a:rPr>
              <a:t> Bold</a:t>
            </a:r>
          </a:p>
          <a:p>
            <a:r>
              <a:rPr lang="en-US" sz="1200" b="0" i="0" baseline="0" dirty="0" smtClean="0">
                <a:latin typeface="Arial"/>
                <a:cs typeface="Arial"/>
              </a:rPr>
              <a:t>Second line Arial 12pt Regular</a:t>
            </a:r>
          </a:p>
          <a:p>
            <a:r>
              <a:rPr lang="en-US" sz="1200" b="0" i="1" baseline="0" dirty="0" smtClean="0">
                <a:latin typeface="Arial"/>
                <a:cs typeface="Arial"/>
              </a:rPr>
              <a:t>Credit/additional titling in Arial Italic</a:t>
            </a:r>
            <a:endParaRPr lang="en-US" sz="1200" b="0" i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270501" y="5659735"/>
            <a:ext cx="2333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 smtClean="0">
                <a:latin typeface="Arial"/>
                <a:cs typeface="Arial"/>
              </a:rPr>
              <a:t>Image caption Arial 12pt</a:t>
            </a:r>
            <a:r>
              <a:rPr lang="en-US" sz="1200" b="1" i="0" baseline="0" dirty="0" smtClean="0">
                <a:latin typeface="Arial"/>
                <a:cs typeface="Arial"/>
              </a:rPr>
              <a:t> Bold</a:t>
            </a:r>
          </a:p>
          <a:p>
            <a:r>
              <a:rPr lang="en-US" sz="1200" b="0" i="0" baseline="0" dirty="0" smtClean="0">
                <a:latin typeface="Arial"/>
                <a:cs typeface="Arial"/>
              </a:rPr>
              <a:t>Second line Arial 12pt Regular</a:t>
            </a:r>
            <a:endParaRPr lang="en-US" sz="1200" b="0" i="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86000" y="4538135"/>
            <a:ext cx="7774200" cy="1588"/>
          </a:xfrm>
          <a:prstGeom prst="line">
            <a:avLst/>
          </a:prstGeom>
          <a:ln w="12700">
            <a:solidFill>
              <a:srgbClr val="8E93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6400" y="22158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27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6402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2_Office Theme</vt:lpstr>
      <vt:lpstr>5_Office Theme</vt:lpstr>
      <vt:lpstr>8_Office Theme</vt:lpstr>
      <vt:lpstr>6_Office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7_Office Theme</vt:lpstr>
      <vt:lpstr>PowerPoint Presentation</vt:lpstr>
      <vt:lpstr>PowerPoint Presentation</vt:lpstr>
      <vt:lpstr>PowerPoint Presentation</vt:lpstr>
    </vt:vector>
  </TitlesOfParts>
  <Company>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 Oldfield</dc:creator>
  <cp:lastModifiedBy>Staff/Research Student</cp:lastModifiedBy>
  <cp:revision>34</cp:revision>
  <dcterms:created xsi:type="dcterms:W3CDTF">2010-11-01T14:55:22Z</dcterms:created>
  <dcterms:modified xsi:type="dcterms:W3CDTF">2011-11-02T10:52:44Z</dcterms:modified>
</cp:coreProperties>
</file>