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Lst>
  <p:notesMasterIdLst>
    <p:notesMasterId r:id="rId9"/>
  </p:notesMasterIdLst>
  <p:sldIdLst>
    <p:sldId id="258" r:id="rId4"/>
    <p:sldId id="263" r:id="rId5"/>
    <p:sldId id="264" r:id="rId6"/>
    <p:sldId id="265" r:id="rId7"/>
    <p:sldId id="26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79" autoAdjust="0"/>
  </p:normalViewPr>
  <p:slideViewPr>
    <p:cSldViewPr snapToGrid="0" snapToObjects="1">
      <p:cViewPr varScale="1">
        <p:scale>
          <a:sx n="98" d="100"/>
          <a:sy n="98" d="100"/>
        </p:scale>
        <p:origin x="-9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C1F60-8E62-554C-B488-8CDE563FD7C1}" type="doc">
      <dgm:prSet loTypeId="urn:microsoft.com/office/officeart/2005/8/layout/cycle7" loCatId="" qsTypeId="urn:microsoft.com/office/officeart/2005/8/quickstyle/simple2" qsCatId="simple" csTypeId="urn:microsoft.com/office/officeart/2005/8/colors/accent2_4" csCatId="accent2" phldr="1"/>
      <dgm:spPr/>
      <dgm:t>
        <a:bodyPr/>
        <a:lstStyle/>
        <a:p>
          <a:endParaRPr lang="en-GB"/>
        </a:p>
      </dgm:t>
    </dgm:pt>
    <dgm:pt modelId="{542D371E-ACF5-EC47-99CA-266F54ED7742}">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smtClean="0"/>
            <a:t>Actors</a:t>
          </a:r>
          <a:endParaRPr lang="en-GB" dirty="0"/>
        </a:p>
      </dgm:t>
    </dgm:pt>
    <dgm:pt modelId="{A0D51F2B-74F2-854B-8630-547005827576}" type="parTrans" cxnId="{ACB2343B-D941-C14B-A106-D4E474691BE6}">
      <dgm:prSet/>
      <dgm:spPr/>
      <dgm:t>
        <a:bodyPr/>
        <a:lstStyle/>
        <a:p>
          <a:endParaRPr lang="en-GB"/>
        </a:p>
      </dgm:t>
    </dgm:pt>
    <dgm:pt modelId="{0D32E1DF-3EB3-2647-964A-4C4BFD07DCAA}" type="sibTrans" cxnId="{ACB2343B-D941-C14B-A106-D4E474691BE6}">
      <dgm:prSet/>
      <dgm:spPr/>
      <dgm:t>
        <a:bodyPr/>
        <a:lstStyle/>
        <a:p>
          <a:endParaRPr lang="en-GB"/>
        </a:p>
      </dgm:t>
    </dgm:pt>
    <dgm:pt modelId="{3132402F-50E4-5443-AE7E-6F410B3B5E61}">
      <dgm:prSet phldrT="[Text]">
        <dgm:style>
          <a:lnRef idx="2">
            <a:schemeClr val="accent6"/>
          </a:lnRef>
          <a:fillRef idx="1">
            <a:schemeClr val="lt1"/>
          </a:fillRef>
          <a:effectRef idx="0">
            <a:schemeClr val="accent6"/>
          </a:effectRef>
          <a:fontRef idx="minor">
            <a:schemeClr val="dk1"/>
          </a:fontRef>
        </dgm:style>
      </dgm:prSet>
      <dgm:spPr/>
      <dgm:t>
        <a:bodyPr/>
        <a:lstStyle/>
        <a:p>
          <a:r>
            <a:rPr lang="en-GB" dirty="0" smtClean="0"/>
            <a:t>Technologies</a:t>
          </a:r>
          <a:endParaRPr lang="en-GB" dirty="0"/>
        </a:p>
      </dgm:t>
    </dgm:pt>
    <dgm:pt modelId="{364E87B9-5303-AD43-9CE7-10338720E978}" type="parTrans" cxnId="{CFCC5C06-C64C-E947-8D04-726B02D94D70}">
      <dgm:prSet/>
      <dgm:spPr/>
      <dgm:t>
        <a:bodyPr/>
        <a:lstStyle/>
        <a:p>
          <a:endParaRPr lang="en-GB"/>
        </a:p>
      </dgm:t>
    </dgm:pt>
    <dgm:pt modelId="{3285A21F-6C4E-3C47-82E7-37A981CD4201}" type="sibTrans" cxnId="{CFCC5C06-C64C-E947-8D04-726B02D94D70}">
      <dgm:prSet/>
      <dgm:spPr/>
      <dgm:t>
        <a:bodyPr/>
        <a:lstStyle/>
        <a:p>
          <a:endParaRPr lang="en-GB"/>
        </a:p>
      </dgm:t>
    </dgm:pt>
    <dgm:pt modelId="{F97A7162-57B2-F549-A9D4-2F338A90756D}">
      <dgm:prSet phldrT="[Text]">
        <dgm:style>
          <a:lnRef idx="2">
            <a:schemeClr val="accent5"/>
          </a:lnRef>
          <a:fillRef idx="1">
            <a:schemeClr val="lt1"/>
          </a:fillRef>
          <a:effectRef idx="0">
            <a:schemeClr val="accent5"/>
          </a:effectRef>
          <a:fontRef idx="minor">
            <a:schemeClr val="dk1"/>
          </a:fontRef>
        </dgm:style>
      </dgm:prSet>
      <dgm:spPr/>
      <dgm:t>
        <a:bodyPr/>
        <a:lstStyle/>
        <a:p>
          <a:r>
            <a:rPr lang="en-GB" dirty="0" smtClean="0"/>
            <a:t>Social Structure</a:t>
          </a:r>
          <a:endParaRPr lang="en-GB" dirty="0"/>
        </a:p>
      </dgm:t>
    </dgm:pt>
    <dgm:pt modelId="{AF83ACDB-9E4A-0B42-BA89-7D29A0E7B349}" type="parTrans" cxnId="{6C9FEF18-28CA-734C-BC4B-EAE65B7A041A}">
      <dgm:prSet/>
      <dgm:spPr/>
      <dgm:t>
        <a:bodyPr/>
        <a:lstStyle/>
        <a:p>
          <a:endParaRPr lang="en-GB"/>
        </a:p>
      </dgm:t>
    </dgm:pt>
    <dgm:pt modelId="{974C166C-995A-3E46-805E-91A347FC2B1C}" type="sibTrans" cxnId="{6C9FEF18-28CA-734C-BC4B-EAE65B7A041A}">
      <dgm:prSet/>
      <dgm:spPr/>
      <dgm:t>
        <a:bodyPr/>
        <a:lstStyle/>
        <a:p>
          <a:endParaRPr lang="en-GB"/>
        </a:p>
      </dgm:t>
    </dgm:pt>
    <dgm:pt modelId="{684712BA-6B0D-8C4E-B7BE-F9A3956EB943}" type="pres">
      <dgm:prSet presAssocID="{164C1F60-8E62-554C-B488-8CDE563FD7C1}" presName="Name0" presStyleCnt="0">
        <dgm:presLayoutVars>
          <dgm:dir/>
          <dgm:resizeHandles val="exact"/>
        </dgm:presLayoutVars>
      </dgm:prSet>
      <dgm:spPr/>
      <dgm:t>
        <a:bodyPr/>
        <a:lstStyle/>
        <a:p>
          <a:endParaRPr lang="en-GB"/>
        </a:p>
      </dgm:t>
    </dgm:pt>
    <dgm:pt modelId="{AE3DE1B7-8E4B-C04B-9127-6BA9DA86DAB3}" type="pres">
      <dgm:prSet presAssocID="{542D371E-ACF5-EC47-99CA-266F54ED7742}" presName="node" presStyleLbl="node1" presStyleIdx="0" presStyleCnt="3" custScaleX="109493" custScaleY="89075" custRadScaleRad="93036">
        <dgm:presLayoutVars>
          <dgm:bulletEnabled val="1"/>
        </dgm:presLayoutVars>
      </dgm:prSet>
      <dgm:spPr/>
      <dgm:t>
        <a:bodyPr/>
        <a:lstStyle/>
        <a:p>
          <a:endParaRPr lang="en-GB"/>
        </a:p>
      </dgm:t>
    </dgm:pt>
    <dgm:pt modelId="{D6B26E2A-1B5D-4747-9C7F-5636FFE93605}" type="pres">
      <dgm:prSet presAssocID="{0D32E1DF-3EB3-2647-964A-4C4BFD07DCAA}" presName="sibTrans" presStyleLbl="sibTrans2D1" presStyleIdx="0" presStyleCnt="3" custScaleX="122770" custScaleY="74619" custLinFactNeighborX="25282" custLinFactNeighborY="-9207"/>
      <dgm:spPr/>
      <dgm:t>
        <a:bodyPr/>
        <a:lstStyle/>
        <a:p>
          <a:endParaRPr lang="en-GB"/>
        </a:p>
      </dgm:t>
    </dgm:pt>
    <dgm:pt modelId="{91DF3FC6-3F54-BD48-AFFE-D97BD4C823B8}" type="pres">
      <dgm:prSet presAssocID="{0D32E1DF-3EB3-2647-964A-4C4BFD07DCAA}" presName="connectorText" presStyleLbl="sibTrans2D1" presStyleIdx="0" presStyleCnt="3"/>
      <dgm:spPr/>
      <dgm:t>
        <a:bodyPr/>
        <a:lstStyle/>
        <a:p>
          <a:endParaRPr lang="en-GB"/>
        </a:p>
      </dgm:t>
    </dgm:pt>
    <dgm:pt modelId="{55063AF8-0A6B-8249-BFFA-C2EEE9CF48D5}" type="pres">
      <dgm:prSet presAssocID="{3132402F-50E4-5443-AE7E-6F410B3B5E61}" presName="node" presStyleLbl="node1" presStyleIdx="1" presStyleCnt="3" custScaleX="97049" custScaleY="99008" custRadScaleRad="99603" custRadScaleInc="-19749">
        <dgm:presLayoutVars>
          <dgm:bulletEnabled val="1"/>
        </dgm:presLayoutVars>
      </dgm:prSet>
      <dgm:spPr/>
      <dgm:t>
        <a:bodyPr/>
        <a:lstStyle/>
        <a:p>
          <a:endParaRPr lang="en-GB"/>
        </a:p>
      </dgm:t>
    </dgm:pt>
    <dgm:pt modelId="{12B8104B-0400-5243-8A60-56C0A9048A49}" type="pres">
      <dgm:prSet presAssocID="{3285A21F-6C4E-3C47-82E7-37A981CD4201}" presName="sibTrans" presStyleLbl="sibTrans2D1" presStyleIdx="1" presStyleCnt="3" custScaleX="108582" custScaleY="67253"/>
      <dgm:spPr/>
      <dgm:t>
        <a:bodyPr/>
        <a:lstStyle/>
        <a:p>
          <a:endParaRPr lang="en-GB"/>
        </a:p>
      </dgm:t>
    </dgm:pt>
    <dgm:pt modelId="{71E98EAD-4427-BC4C-9FF2-57B909273743}" type="pres">
      <dgm:prSet presAssocID="{3285A21F-6C4E-3C47-82E7-37A981CD4201}" presName="connectorText" presStyleLbl="sibTrans2D1" presStyleIdx="1" presStyleCnt="3"/>
      <dgm:spPr/>
      <dgm:t>
        <a:bodyPr/>
        <a:lstStyle/>
        <a:p>
          <a:endParaRPr lang="en-GB"/>
        </a:p>
      </dgm:t>
    </dgm:pt>
    <dgm:pt modelId="{31C02DE0-6BDA-544D-B995-4F600A4AFC3E}" type="pres">
      <dgm:prSet presAssocID="{F97A7162-57B2-F549-A9D4-2F338A90756D}" presName="node" presStyleLbl="node1" presStyleIdx="2" presStyleCnt="3" custScaleX="104590" custScaleY="98433" custRadScaleRad="91953" custRadScaleInc="17299">
        <dgm:presLayoutVars>
          <dgm:bulletEnabled val="1"/>
        </dgm:presLayoutVars>
      </dgm:prSet>
      <dgm:spPr/>
      <dgm:t>
        <a:bodyPr/>
        <a:lstStyle/>
        <a:p>
          <a:endParaRPr lang="en-GB"/>
        </a:p>
      </dgm:t>
    </dgm:pt>
    <dgm:pt modelId="{9DCD5170-E511-9A4E-9F97-141116EE2BF6}" type="pres">
      <dgm:prSet presAssocID="{974C166C-995A-3E46-805E-91A347FC2B1C}" presName="sibTrans" presStyleLbl="sibTrans2D1" presStyleIdx="2" presStyleCnt="3" custScaleX="123342" custScaleY="72538" custLinFactNeighborX="-13480" custLinFactNeighborY="16461"/>
      <dgm:spPr/>
      <dgm:t>
        <a:bodyPr/>
        <a:lstStyle/>
        <a:p>
          <a:endParaRPr lang="en-GB"/>
        </a:p>
      </dgm:t>
    </dgm:pt>
    <dgm:pt modelId="{A87CC16F-E505-CC45-94D4-FC868EA4643D}" type="pres">
      <dgm:prSet presAssocID="{974C166C-995A-3E46-805E-91A347FC2B1C}" presName="connectorText" presStyleLbl="sibTrans2D1" presStyleIdx="2" presStyleCnt="3"/>
      <dgm:spPr/>
      <dgm:t>
        <a:bodyPr/>
        <a:lstStyle/>
        <a:p>
          <a:endParaRPr lang="en-GB"/>
        </a:p>
      </dgm:t>
    </dgm:pt>
  </dgm:ptLst>
  <dgm:cxnLst>
    <dgm:cxn modelId="{CFCC5C06-C64C-E947-8D04-726B02D94D70}" srcId="{164C1F60-8E62-554C-B488-8CDE563FD7C1}" destId="{3132402F-50E4-5443-AE7E-6F410B3B5E61}" srcOrd="1" destOrd="0" parTransId="{364E87B9-5303-AD43-9CE7-10338720E978}" sibTransId="{3285A21F-6C4E-3C47-82E7-37A981CD4201}"/>
    <dgm:cxn modelId="{4D86F853-022A-5F4C-9A02-7208F122E6D1}" type="presOf" srcId="{3132402F-50E4-5443-AE7E-6F410B3B5E61}" destId="{55063AF8-0A6B-8249-BFFA-C2EEE9CF48D5}" srcOrd="0" destOrd="0" presId="urn:microsoft.com/office/officeart/2005/8/layout/cycle7"/>
    <dgm:cxn modelId="{182A0D13-7ED3-3D4D-9E62-E488DC45CE95}" type="presOf" srcId="{164C1F60-8E62-554C-B488-8CDE563FD7C1}" destId="{684712BA-6B0D-8C4E-B7BE-F9A3956EB943}" srcOrd="0" destOrd="0" presId="urn:microsoft.com/office/officeart/2005/8/layout/cycle7"/>
    <dgm:cxn modelId="{B042F73C-07F0-F240-BD06-0AEDBD1B7176}" type="presOf" srcId="{542D371E-ACF5-EC47-99CA-266F54ED7742}" destId="{AE3DE1B7-8E4B-C04B-9127-6BA9DA86DAB3}" srcOrd="0" destOrd="0" presId="urn:microsoft.com/office/officeart/2005/8/layout/cycle7"/>
    <dgm:cxn modelId="{C62F9E24-D142-2446-89AE-C10E94EEF91B}" type="presOf" srcId="{974C166C-995A-3E46-805E-91A347FC2B1C}" destId="{A87CC16F-E505-CC45-94D4-FC868EA4643D}" srcOrd="1" destOrd="0" presId="urn:microsoft.com/office/officeart/2005/8/layout/cycle7"/>
    <dgm:cxn modelId="{6C9FEF18-28CA-734C-BC4B-EAE65B7A041A}" srcId="{164C1F60-8E62-554C-B488-8CDE563FD7C1}" destId="{F97A7162-57B2-F549-A9D4-2F338A90756D}" srcOrd="2" destOrd="0" parTransId="{AF83ACDB-9E4A-0B42-BA89-7D29A0E7B349}" sibTransId="{974C166C-995A-3E46-805E-91A347FC2B1C}"/>
    <dgm:cxn modelId="{E4BA972C-E5EE-5742-ACAD-DC9F0981411E}" type="presOf" srcId="{0D32E1DF-3EB3-2647-964A-4C4BFD07DCAA}" destId="{91DF3FC6-3F54-BD48-AFFE-D97BD4C823B8}" srcOrd="1" destOrd="0" presId="urn:microsoft.com/office/officeart/2005/8/layout/cycle7"/>
    <dgm:cxn modelId="{B7AE2951-EF6B-AB40-8F0E-3DA6933DEE41}" type="presOf" srcId="{974C166C-995A-3E46-805E-91A347FC2B1C}" destId="{9DCD5170-E511-9A4E-9F97-141116EE2BF6}" srcOrd="0" destOrd="0" presId="urn:microsoft.com/office/officeart/2005/8/layout/cycle7"/>
    <dgm:cxn modelId="{ACB2343B-D941-C14B-A106-D4E474691BE6}" srcId="{164C1F60-8E62-554C-B488-8CDE563FD7C1}" destId="{542D371E-ACF5-EC47-99CA-266F54ED7742}" srcOrd="0" destOrd="0" parTransId="{A0D51F2B-74F2-854B-8630-547005827576}" sibTransId="{0D32E1DF-3EB3-2647-964A-4C4BFD07DCAA}"/>
    <dgm:cxn modelId="{429C5867-A812-CC41-8610-5E2A1FB4E3C4}" type="presOf" srcId="{F97A7162-57B2-F549-A9D4-2F338A90756D}" destId="{31C02DE0-6BDA-544D-B995-4F600A4AFC3E}" srcOrd="0" destOrd="0" presId="urn:microsoft.com/office/officeart/2005/8/layout/cycle7"/>
    <dgm:cxn modelId="{68692E18-BA39-3447-B58A-69453811AEB6}" type="presOf" srcId="{0D32E1DF-3EB3-2647-964A-4C4BFD07DCAA}" destId="{D6B26E2A-1B5D-4747-9C7F-5636FFE93605}" srcOrd="0" destOrd="0" presId="urn:microsoft.com/office/officeart/2005/8/layout/cycle7"/>
    <dgm:cxn modelId="{E32952E5-D10F-FA40-BD54-58DCC4DEF8FF}" type="presOf" srcId="{3285A21F-6C4E-3C47-82E7-37A981CD4201}" destId="{71E98EAD-4427-BC4C-9FF2-57B909273743}" srcOrd="1" destOrd="0" presId="urn:microsoft.com/office/officeart/2005/8/layout/cycle7"/>
    <dgm:cxn modelId="{F4430192-22CE-8447-B2DB-D65961C4C1D5}" type="presOf" srcId="{3285A21F-6C4E-3C47-82E7-37A981CD4201}" destId="{12B8104B-0400-5243-8A60-56C0A9048A49}" srcOrd="0" destOrd="0" presId="urn:microsoft.com/office/officeart/2005/8/layout/cycle7"/>
    <dgm:cxn modelId="{F4669F46-3D14-2248-963C-F850E62B1298}" type="presParOf" srcId="{684712BA-6B0D-8C4E-B7BE-F9A3956EB943}" destId="{AE3DE1B7-8E4B-C04B-9127-6BA9DA86DAB3}" srcOrd="0" destOrd="0" presId="urn:microsoft.com/office/officeart/2005/8/layout/cycle7"/>
    <dgm:cxn modelId="{E45CD2D7-FC98-B64D-9A1C-32CB69152124}" type="presParOf" srcId="{684712BA-6B0D-8C4E-B7BE-F9A3956EB943}" destId="{D6B26E2A-1B5D-4747-9C7F-5636FFE93605}" srcOrd="1" destOrd="0" presId="urn:microsoft.com/office/officeart/2005/8/layout/cycle7"/>
    <dgm:cxn modelId="{522229E8-D027-1346-97E4-EF6D8F97C484}" type="presParOf" srcId="{D6B26E2A-1B5D-4747-9C7F-5636FFE93605}" destId="{91DF3FC6-3F54-BD48-AFFE-D97BD4C823B8}" srcOrd="0" destOrd="0" presId="urn:microsoft.com/office/officeart/2005/8/layout/cycle7"/>
    <dgm:cxn modelId="{2DD6B76F-1C41-914A-B40C-51C18F95317F}" type="presParOf" srcId="{684712BA-6B0D-8C4E-B7BE-F9A3956EB943}" destId="{55063AF8-0A6B-8249-BFFA-C2EEE9CF48D5}" srcOrd="2" destOrd="0" presId="urn:microsoft.com/office/officeart/2005/8/layout/cycle7"/>
    <dgm:cxn modelId="{37DCA8CD-C2EB-6945-9D33-A8A3E636D2FE}" type="presParOf" srcId="{684712BA-6B0D-8C4E-B7BE-F9A3956EB943}" destId="{12B8104B-0400-5243-8A60-56C0A9048A49}" srcOrd="3" destOrd="0" presId="urn:microsoft.com/office/officeart/2005/8/layout/cycle7"/>
    <dgm:cxn modelId="{0D3AB0A0-A2DF-8C46-B45D-AF531AAF80F8}" type="presParOf" srcId="{12B8104B-0400-5243-8A60-56C0A9048A49}" destId="{71E98EAD-4427-BC4C-9FF2-57B909273743}" srcOrd="0" destOrd="0" presId="urn:microsoft.com/office/officeart/2005/8/layout/cycle7"/>
    <dgm:cxn modelId="{23091DD7-551E-E949-B9BD-8C73D009514B}" type="presParOf" srcId="{684712BA-6B0D-8C4E-B7BE-F9A3956EB943}" destId="{31C02DE0-6BDA-544D-B995-4F600A4AFC3E}" srcOrd="4" destOrd="0" presId="urn:microsoft.com/office/officeart/2005/8/layout/cycle7"/>
    <dgm:cxn modelId="{964FB93C-8D6C-3C4C-ACEB-88A8007431A6}" type="presParOf" srcId="{684712BA-6B0D-8C4E-B7BE-F9A3956EB943}" destId="{9DCD5170-E511-9A4E-9F97-141116EE2BF6}" srcOrd="5" destOrd="0" presId="urn:microsoft.com/office/officeart/2005/8/layout/cycle7"/>
    <dgm:cxn modelId="{039963AF-6F6A-FA41-BD42-04705CE25DD5}" type="presParOf" srcId="{9DCD5170-E511-9A4E-9F97-141116EE2BF6}" destId="{A87CC16F-E505-CC45-94D4-FC868EA4643D}"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31232-DCA6-C142-9EE1-B07EB9570A7C}" type="doc">
      <dgm:prSet loTypeId="urn:microsoft.com/office/officeart/2005/8/layout/hChevron3" loCatId="" qsTypeId="urn:microsoft.com/office/officeart/2005/8/quickstyle/simple1" qsCatId="simple" csTypeId="urn:microsoft.com/office/officeart/2005/8/colors/accent4_4" csCatId="accent4" phldr="1"/>
      <dgm:spPr/>
    </dgm:pt>
    <dgm:pt modelId="{71F1AA9C-22CD-3841-9767-21E0BC1FFFE2}">
      <dgm:prSet phldrT="[Text]"/>
      <dgm:spPr>
        <a:solidFill>
          <a:schemeClr val="accent2">
            <a:lumMod val="75000"/>
          </a:schemeClr>
        </a:solidFill>
      </dgm:spPr>
      <dgm:t>
        <a:bodyPr/>
        <a:lstStyle/>
        <a:p>
          <a:r>
            <a:rPr lang="en-GB" dirty="0" smtClean="0"/>
            <a:t>Quote</a:t>
          </a:r>
          <a:endParaRPr lang="en-GB" dirty="0"/>
        </a:p>
      </dgm:t>
    </dgm:pt>
    <dgm:pt modelId="{B36FABB1-219D-524C-AFFA-7E9B5D0BE580}" type="parTrans" cxnId="{4906E07E-EDC4-2743-8A3B-34EEABFACC5B}">
      <dgm:prSet/>
      <dgm:spPr/>
      <dgm:t>
        <a:bodyPr/>
        <a:lstStyle/>
        <a:p>
          <a:endParaRPr lang="en-GB"/>
        </a:p>
      </dgm:t>
    </dgm:pt>
    <dgm:pt modelId="{29AF9EF7-2ABA-2046-94F7-956130C0F57B}" type="sibTrans" cxnId="{4906E07E-EDC4-2743-8A3B-34EEABFACC5B}">
      <dgm:prSet/>
      <dgm:spPr/>
      <dgm:t>
        <a:bodyPr/>
        <a:lstStyle/>
        <a:p>
          <a:endParaRPr lang="en-GB"/>
        </a:p>
      </dgm:t>
    </dgm:pt>
    <dgm:pt modelId="{956951D3-3B7D-0F4B-8281-6A3EAB4CE5F9}">
      <dgm:prSet phldrT="[Text]"/>
      <dgm:spPr>
        <a:solidFill>
          <a:schemeClr val="accent2">
            <a:lumMod val="60000"/>
            <a:lumOff val="40000"/>
          </a:schemeClr>
        </a:solidFill>
      </dgm:spPr>
      <dgm:t>
        <a:bodyPr/>
        <a:lstStyle/>
        <a:p>
          <a:r>
            <a:rPr lang="en-GB" dirty="0" smtClean="0"/>
            <a:t>Work Carried Out</a:t>
          </a:r>
          <a:endParaRPr lang="en-GB" dirty="0"/>
        </a:p>
      </dgm:t>
    </dgm:pt>
    <dgm:pt modelId="{0B59BE46-C1BD-EC46-B57B-50DA40AB7BC9}" type="parTrans" cxnId="{12F96E4F-AF46-A742-97B3-29F70D6EAB00}">
      <dgm:prSet/>
      <dgm:spPr/>
      <dgm:t>
        <a:bodyPr/>
        <a:lstStyle/>
        <a:p>
          <a:endParaRPr lang="en-GB"/>
        </a:p>
      </dgm:t>
    </dgm:pt>
    <dgm:pt modelId="{673E3B68-C6F0-4548-B999-46F2DCB02F73}" type="sibTrans" cxnId="{12F96E4F-AF46-A742-97B3-29F70D6EAB00}">
      <dgm:prSet/>
      <dgm:spPr/>
      <dgm:t>
        <a:bodyPr/>
        <a:lstStyle/>
        <a:p>
          <a:endParaRPr lang="en-GB"/>
        </a:p>
      </dgm:t>
    </dgm:pt>
    <dgm:pt modelId="{A3988845-9AC7-2A4D-A102-EEA6B68C4373}">
      <dgm:prSet phldrT="[Text]"/>
      <dgm:spPr>
        <a:solidFill>
          <a:schemeClr val="bg2">
            <a:lumMod val="60000"/>
            <a:lumOff val="40000"/>
          </a:schemeClr>
        </a:solidFill>
      </dgm:spPr>
      <dgm:t>
        <a:bodyPr/>
        <a:lstStyle/>
        <a:p>
          <a:r>
            <a:rPr lang="en-GB" dirty="0" smtClean="0"/>
            <a:t>Handover</a:t>
          </a:r>
          <a:endParaRPr lang="en-GB" dirty="0"/>
        </a:p>
      </dgm:t>
    </dgm:pt>
    <dgm:pt modelId="{B8C30155-A9D1-2F45-8662-E00E9383140B}" type="parTrans" cxnId="{DD1266D3-1637-5644-B510-64C65008FD2D}">
      <dgm:prSet/>
      <dgm:spPr/>
      <dgm:t>
        <a:bodyPr/>
        <a:lstStyle/>
        <a:p>
          <a:endParaRPr lang="en-GB"/>
        </a:p>
      </dgm:t>
    </dgm:pt>
    <dgm:pt modelId="{04EDBD07-1A7C-414C-BCB1-74C099541819}" type="sibTrans" cxnId="{DD1266D3-1637-5644-B510-64C65008FD2D}">
      <dgm:prSet/>
      <dgm:spPr/>
      <dgm:t>
        <a:bodyPr/>
        <a:lstStyle/>
        <a:p>
          <a:endParaRPr lang="en-GB"/>
        </a:p>
      </dgm:t>
    </dgm:pt>
    <dgm:pt modelId="{982A6734-F97D-C64F-BBC1-83D8AE492F4B}" type="pres">
      <dgm:prSet presAssocID="{8EC31232-DCA6-C142-9EE1-B07EB9570A7C}" presName="Name0" presStyleCnt="0">
        <dgm:presLayoutVars>
          <dgm:dir/>
          <dgm:resizeHandles val="exact"/>
        </dgm:presLayoutVars>
      </dgm:prSet>
      <dgm:spPr/>
    </dgm:pt>
    <dgm:pt modelId="{FE3052B1-6979-AB40-ACD0-A2F56CD7D129}" type="pres">
      <dgm:prSet presAssocID="{71F1AA9C-22CD-3841-9767-21E0BC1FFFE2}" presName="parTxOnly" presStyleLbl="node1" presStyleIdx="0" presStyleCnt="3" custLinFactNeighborX="-572" custLinFactNeighborY="2093">
        <dgm:presLayoutVars>
          <dgm:bulletEnabled val="1"/>
        </dgm:presLayoutVars>
      </dgm:prSet>
      <dgm:spPr/>
      <dgm:t>
        <a:bodyPr/>
        <a:lstStyle/>
        <a:p>
          <a:endParaRPr lang="en-GB"/>
        </a:p>
      </dgm:t>
    </dgm:pt>
    <dgm:pt modelId="{80796B26-45D6-DF48-8222-CA87A6473606}" type="pres">
      <dgm:prSet presAssocID="{29AF9EF7-2ABA-2046-94F7-956130C0F57B}" presName="parSpace" presStyleCnt="0"/>
      <dgm:spPr/>
    </dgm:pt>
    <dgm:pt modelId="{557EFBB5-B83F-B445-8D05-79F9AC288F2B}" type="pres">
      <dgm:prSet presAssocID="{956951D3-3B7D-0F4B-8281-6A3EAB4CE5F9}" presName="parTxOnly" presStyleLbl="node1" presStyleIdx="1" presStyleCnt="3">
        <dgm:presLayoutVars>
          <dgm:bulletEnabled val="1"/>
        </dgm:presLayoutVars>
      </dgm:prSet>
      <dgm:spPr/>
      <dgm:t>
        <a:bodyPr/>
        <a:lstStyle/>
        <a:p>
          <a:endParaRPr lang="en-GB"/>
        </a:p>
      </dgm:t>
    </dgm:pt>
    <dgm:pt modelId="{15212560-ED15-564B-AA67-EAF326C8ECFD}" type="pres">
      <dgm:prSet presAssocID="{673E3B68-C6F0-4548-B999-46F2DCB02F73}" presName="parSpace" presStyleCnt="0"/>
      <dgm:spPr/>
    </dgm:pt>
    <dgm:pt modelId="{969D92FF-4B84-D443-BC16-9667DF290280}" type="pres">
      <dgm:prSet presAssocID="{A3988845-9AC7-2A4D-A102-EEA6B68C4373}" presName="parTxOnly" presStyleLbl="node1" presStyleIdx="2" presStyleCnt="3">
        <dgm:presLayoutVars>
          <dgm:bulletEnabled val="1"/>
        </dgm:presLayoutVars>
      </dgm:prSet>
      <dgm:spPr/>
      <dgm:t>
        <a:bodyPr/>
        <a:lstStyle/>
        <a:p>
          <a:endParaRPr lang="en-GB"/>
        </a:p>
      </dgm:t>
    </dgm:pt>
  </dgm:ptLst>
  <dgm:cxnLst>
    <dgm:cxn modelId="{52A05627-2F6D-C341-B8A4-6ED8CF9C4DBE}" type="presOf" srcId="{71F1AA9C-22CD-3841-9767-21E0BC1FFFE2}" destId="{FE3052B1-6979-AB40-ACD0-A2F56CD7D129}" srcOrd="0" destOrd="0" presId="urn:microsoft.com/office/officeart/2005/8/layout/hChevron3"/>
    <dgm:cxn modelId="{4906E07E-EDC4-2743-8A3B-34EEABFACC5B}" srcId="{8EC31232-DCA6-C142-9EE1-B07EB9570A7C}" destId="{71F1AA9C-22CD-3841-9767-21E0BC1FFFE2}" srcOrd="0" destOrd="0" parTransId="{B36FABB1-219D-524C-AFFA-7E9B5D0BE580}" sibTransId="{29AF9EF7-2ABA-2046-94F7-956130C0F57B}"/>
    <dgm:cxn modelId="{DD1266D3-1637-5644-B510-64C65008FD2D}" srcId="{8EC31232-DCA6-C142-9EE1-B07EB9570A7C}" destId="{A3988845-9AC7-2A4D-A102-EEA6B68C4373}" srcOrd="2" destOrd="0" parTransId="{B8C30155-A9D1-2F45-8662-E00E9383140B}" sibTransId="{04EDBD07-1A7C-414C-BCB1-74C099541819}"/>
    <dgm:cxn modelId="{6EF75F27-68D7-3A40-A2E3-D22D82D980A8}" type="presOf" srcId="{A3988845-9AC7-2A4D-A102-EEA6B68C4373}" destId="{969D92FF-4B84-D443-BC16-9667DF290280}" srcOrd="0" destOrd="0" presId="urn:microsoft.com/office/officeart/2005/8/layout/hChevron3"/>
    <dgm:cxn modelId="{D9A3F9BD-F4C0-FD42-8CB8-D5EF53CD11F6}" type="presOf" srcId="{956951D3-3B7D-0F4B-8281-6A3EAB4CE5F9}" destId="{557EFBB5-B83F-B445-8D05-79F9AC288F2B}" srcOrd="0" destOrd="0" presId="urn:microsoft.com/office/officeart/2005/8/layout/hChevron3"/>
    <dgm:cxn modelId="{D58BC389-48E8-984D-AA4D-19FDC0D9BA25}" type="presOf" srcId="{8EC31232-DCA6-C142-9EE1-B07EB9570A7C}" destId="{982A6734-F97D-C64F-BBC1-83D8AE492F4B}" srcOrd="0" destOrd="0" presId="urn:microsoft.com/office/officeart/2005/8/layout/hChevron3"/>
    <dgm:cxn modelId="{12F96E4F-AF46-A742-97B3-29F70D6EAB00}" srcId="{8EC31232-DCA6-C142-9EE1-B07EB9570A7C}" destId="{956951D3-3B7D-0F4B-8281-6A3EAB4CE5F9}" srcOrd="1" destOrd="0" parTransId="{0B59BE46-C1BD-EC46-B57B-50DA40AB7BC9}" sibTransId="{673E3B68-C6F0-4548-B999-46F2DCB02F73}"/>
    <dgm:cxn modelId="{12FDE002-D319-4F41-AE2E-EA80D023A0DB}" type="presParOf" srcId="{982A6734-F97D-C64F-BBC1-83D8AE492F4B}" destId="{FE3052B1-6979-AB40-ACD0-A2F56CD7D129}" srcOrd="0" destOrd="0" presId="urn:microsoft.com/office/officeart/2005/8/layout/hChevron3"/>
    <dgm:cxn modelId="{6555223A-B998-E744-B4FB-9BC2D07E513F}" type="presParOf" srcId="{982A6734-F97D-C64F-BBC1-83D8AE492F4B}" destId="{80796B26-45D6-DF48-8222-CA87A6473606}" srcOrd="1" destOrd="0" presId="urn:microsoft.com/office/officeart/2005/8/layout/hChevron3"/>
    <dgm:cxn modelId="{F8025FF2-A85F-2142-B96A-1F7F332193AD}" type="presParOf" srcId="{982A6734-F97D-C64F-BBC1-83D8AE492F4B}" destId="{557EFBB5-B83F-B445-8D05-79F9AC288F2B}" srcOrd="2" destOrd="0" presId="urn:microsoft.com/office/officeart/2005/8/layout/hChevron3"/>
    <dgm:cxn modelId="{E34A1F42-C022-C34F-B9CD-767355EFB162}" type="presParOf" srcId="{982A6734-F97D-C64F-BBC1-83D8AE492F4B}" destId="{15212560-ED15-564B-AA67-EAF326C8ECFD}" srcOrd="3" destOrd="0" presId="urn:microsoft.com/office/officeart/2005/8/layout/hChevron3"/>
    <dgm:cxn modelId="{A020F365-F50F-3749-A65C-7BB09AD7A0E7}" type="presParOf" srcId="{982A6734-F97D-C64F-BBC1-83D8AE492F4B}" destId="{969D92FF-4B84-D443-BC16-9667DF29028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DE1B7-8E4B-C04B-9127-6BA9DA86DAB3}">
      <dsp:nvSpPr>
        <dsp:cNvPr id="0" name=""/>
        <dsp:cNvSpPr/>
      </dsp:nvSpPr>
      <dsp:spPr>
        <a:xfrm>
          <a:off x="1613043" y="175549"/>
          <a:ext cx="2011626" cy="81825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Actors</a:t>
          </a:r>
          <a:endParaRPr lang="en-GB" sz="2100" kern="1200" dirty="0"/>
        </a:p>
      </dsp:txBody>
      <dsp:txXfrm>
        <a:off x="1637009" y="199515"/>
        <a:ext cx="1963694" cy="770319"/>
      </dsp:txXfrm>
    </dsp:sp>
    <dsp:sp modelId="{D6B26E2A-1B5D-4747-9C7F-5636FFE93605}">
      <dsp:nvSpPr>
        <dsp:cNvPr id="0" name=""/>
        <dsp:cNvSpPr/>
      </dsp:nvSpPr>
      <dsp:spPr>
        <a:xfrm rot="3159634">
          <a:off x="3048332" y="1499027"/>
          <a:ext cx="1299567" cy="239910"/>
        </a:xfrm>
        <a:prstGeom prst="leftRightArrow">
          <a:avLst>
            <a:gd name="adj1" fmla="val 60000"/>
            <a:gd name="adj2" fmla="val 50000"/>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3120305" y="1547009"/>
        <a:ext cx="1155621" cy="143946"/>
      </dsp:txXfrm>
    </dsp:sp>
    <dsp:sp modelId="{55063AF8-0A6B-8249-BFFA-C2EEE9CF48D5}">
      <dsp:nvSpPr>
        <dsp:cNvPr id="0" name=""/>
        <dsp:cNvSpPr/>
      </dsp:nvSpPr>
      <dsp:spPr>
        <a:xfrm>
          <a:off x="3385438" y="2303366"/>
          <a:ext cx="1783003" cy="9094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Technologies</a:t>
          </a:r>
          <a:endParaRPr lang="en-GB" sz="2100" kern="1200" dirty="0"/>
        </a:p>
      </dsp:txBody>
      <dsp:txXfrm>
        <a:off x="3412076" y="2330004"/>
        <a:ext cx="1729727" cy="856221"/>
      </dsp:txXfrm>
    </dsp:sp>
    <dsp:sp modelId="{12B8104B-0400-5243-8A60-56C0A9048A49}">
      <dsp:nvSpPr>
        <dsp:cNvPr id="0" name=""/>
        <dsp:cNvSpPr/>
      </dsp:nvSpPr>
      <dsp:spPr>
        <a:xfrm rot="10802863">
          <a:off x="2149161" y="2648708"/>
          <a:ext cx="1149381" cy="216227"/>
        </a:xfrm>
        <a:prstGeom prst="leftRightArrow">
          <a:avLst>
            <a:gd name="adj1" fmla="val 60000"/>
            <a:gd name="adj2" fmla="val 50000"/>
          </a:avLst>
        </a:prstGeom>
        <a:solidFill>
          <a:schemeClr val="accent2">
            <a:shade val="90000"/>
            <a:hueOff val="224622"/>
            <a:satOff val="-7510"/>
            <a:lumOff val="224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2214029" y="2691953"/>
        <a:ext cx="1019645" cy="129737"/>
      </dsp:txXfrm>
    </dsp:sp>
    <dsp:sp modelId="{31C02DE0-6BDA-544D-B995-4F600A4AFC3E}">
      <dsp:nvSpPr>
        <dsp:cNvPr id="0" name=""/>
        <dsp:cNvSpPr/>
      </dsp:nvSpPr>
      <dsp:spPr>
        <a:xfrm>
          <a:off x="140718" y="2303362"/>
          <a:ext cx="1921547" cy="90421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Social Structure</a:t>
          </a:r>
          <a:endParaRPr lang="en-GB" sz="2100" kern="1200" dirty="0"/>
        </a:p>
      </dsp:txBody>
      <dsp:txXfrm>
        <a:off x="167202" y="2329846"/>
        <a:ext cx="1868579" cy="851247"/>
      </dsp:txXfrm>
    </dsp:sp>
    <dsp:sp modelId="{9DCD5170-E511-9A4E-9F97-141116EE2BF6}">
      <dsp:nvSpPr>
        <dsp:cNvPr id="0" name=""/>
        <dsp:cNvSpPr/>
      </dsp:nvSpPr>
      <dsp:spPr>
        <a:xfrm rot="18297190">
          <a:off x="1079695" y="1584896"/>
          <a:ext cx="1305621" cy="233219"/>
        </a:xfrm>
        <a:prstGeom prst="leftRightArrow">
          <a:avLst>
            <a:gd name="adj1" fmla="val 60000"/>
            <a:gd name="adj2" fmla="val 50000"/>
          </a:avLst>
        </a:prstGeom>
        <a:solidFill>
          <a:schemeClr val="accent2">
            <a:shade val="90000"/>
            <a:hueOff val="224622"/>
            <a:satOff val="-7510"/>
            <a:lumOff val="224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1149661" y="1631540"/>
        <a:ext cx="1165689" cy="139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052B1-6979-AB40-ACD0-A2F56CD7D129}">
      <dsp:nvSpPr>
        <dsp:cNvPr id="0" name=""/>
        <dsp:cNvSpPr/>
      </dsp:nvSpPr>
      <dsp:spPr>
        <a:xfrm>
          <a:off x="0" y="0"/>
          <a:ext cx="3085019" cy="851937"/>
        </a:xfrm>
        <a:prstGeom prst="homePlat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GB" sz="2500" kern="1200" dirty="0" smtClean="0"/>
            <a:t>Quote</a:t>
          </a:r>
          <a:endParaRPr lang="en-GB" sz="2500" kern="1200" dirty="0"/>
        </a:p>
      </dsp:txBody>
      <dsp:txXfrm>
        <a:off x="0" y="0"/>
        <a:ext cx="2872035" cy="851937"/>
      </dsp:txXfrm>
    </dsp:sp>
    <dsp:sp modelId="{557EFBB5-B83F-B445-8D05-79F9AC288F2B}">
      <dsp:nvSpPr>
        <dsp:cNvPr id="0" name=""/>
        <dsp:cNvSpPr/>
      </dsp:nvSpPr>
      <dsp:spPr>
        <a:xfrm>
          <a:off x="2471543" y="0"/>
          <a:ext cx="3085019" cy="851937"/>
        </a:xfrm>
        <a:prstGeom prst="chevr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GB" sz="2500" kern="1200" dirty="0" smtClean="0"/>
            <a:t>Work Carried Out</a:t>
          </a:r>
          <a:endParaRPr lang="en-GB" sz="2500" kern="1200" dirty="0"/>
        </a:p>
      </dsp:txBody>
      <dsp:txXfrm>
        <a:off x="2897512" y="0"/>
        <a:ext cx="2233082" cy="851937"/>
      </dsp:txXfrm>
    </dsp:sp>
    <dsp:sp modelId="{969D92FF-4B84-D443-BC16-9667DF290280}">
      <dsp:nvSpPr>
        <dsp:cNvPr id="0" name=""/>
        <dsp:cNvSpPr/>
      </dsp:nvSpPr>
      <dsp:spPr>
        <a:xfrm>
          <a:off x="4939559" y="0"/>
          <a:ext cx="3085019" cy="851937"/>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GB" sz="2500" kern="1200" dirty="0" smtClean="0"/>
            <a:t>Handover</a:t>
          </a:r>
          <a:endParaRPr lang="en-GB" sz="2500" kern="1200" dirty="0"/>
        </a:p>
      </dsp:txBody>
      <dsp:txXfrm>
        <a:off x="5365528" y="0"/>
        <a:ext cx="2233082" cy="85193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FB60B-90B9-1B49-AD8C-1A795BA5D421}" type="datetimeFigureOut">
              <a:rPr lang="en-US" smtClean="0"/>
              <a:t>15/06/2012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65CD0-3C25-774E-9A1B-700F58E38793}" type="slidenum">
              <a:rPr lang="en-GB" smtClean="0"/>
              <a:t>‹#›</a:t>
            </a:fld>
            <a:endParaRPr lang="en-GB"/>
          </a:p>
        </p:txBody>
      </p:sp>
    </p:spTree>
    <p:extLst>
      <p:ext uri="{BB962C8B-B14F-4D97-AF65-F5344CB8AC3E}">
        <p14:creationId xmlns:p14="http://schemas.microsoft.com/office/powerpoint/2010/main" val="1147486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My PhD research is investigating the influence of central heating installers on space heating practices. </a:t>
            </a:r>
          </a:p>
        </p:txBody>
      </p:sp>
      <p:sp>
        <p:nvSpPr>
          <p:cNvPr id="4" name="Slide Number Placeholder 3"/>
          <p:cNvSpPr>
            <a:spLocks noGrp="1"/>
          </p:cNvSpPr>
          <p:nvPr>
            <p:ph type="sldNum" sz="quarter" idx="10"/>
          </p:nvPr>
        </p:nvSpPr>
        <p:spPr/>
        <p:txBody>
          <a:bodyPr/>
          <a:lstStyle/>
          <a:p>
            <a:fld id="{65DAB65C-5EAE-A34C-AC37-5662AE3D539D}" type="slidenum">
              <a:rPr lang="en-US" smtClean="0"/>
              <a:t>1</a:t>
            </a:fld>
            <a:endParaRPr lang="en-US"/>
          </a:p>
        </p:txBody>
      </p:sp>
    </p:spTree>
    <p:extLst>
      <p:ext uri="{BB962C8B-B14F-4D97-AF65-F5344CB8AC3E}">
        <p14:creationId xmlns:p14="http://schemas.microsoft.com/office/powerpoint/2010/main" val="399287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am specifically</a:t>
            </a:r>
            <a:r>
              <a:rPr lang="en-GB" baseline="0" dirty="0" smtClean="0"/>
              <a:t> focussing on domestic space heating – this is for two reasons.</a:t>
            </a:r>
          </a:p>
          <a:p>
            <a:r>
              <a:rPr lang="en-GB" baseline="0" dirty="0" smtClean="0"/>
              <a:t>Firstly, space heating accounts for approximately 60 % of domestic energy consumption, this sector has been identified as an ‘easy fix’ due to the low cost measures that can potentially reduce consumption. Secondly, the user of the system, that is the householder, largely determines the energy consumed by the system.</a:t>
            </a:r>
          </a:p>
          <a:p>
            <a:endParaRPr lang="en-GB" baseline="0" dirty="0" smtClean="0"/>
          </a:p>
          <a:p>
            <a:r>
              <a:rPr lang="en-GB" baseline="0" dirty="0" smtClean="0"/>
              <a:t>Research has shown that consumers often struggle to use their central heating systems, this has negative implications for both the energy consumption of the system and often occupant comfort. To illustrate this I’ve included a few quotes from a piece of research conducted for </a:t>
            </a:r>
            <a:r>
              <a:rPr lang="en-GB" baseline="0" dirty="0" err="1" smtClean="0"/>
              <a:t>Defra</a:t>
            </a:r>
            <a:r>
              <a:rPr lang="en-GB" baseline="0" dirty="0" smtClean="0"/>
              <a:t>, which used focus groups to investigate the usability of controls.</a:t>
            </a:r>
          </a:p>
          <a:p>
            <a:endParaRPr lang="en-GB" baseline="0" dirty="0" smtClean="0"/>
          </a:p>
          <a:p>
            <a:r>
              <a:rPr lang="en-GB" dirty="0" smtClean="0"/>
              <a:t>The</a:t>
            </a:r>
            <a:r>
              <a:rPr lang="en-GB" baseline="0" dirty="0" smtClean="0"/>
              <a:t> first quote is from a man who has the heating on all the time, rather than intermittently, under the justification that more gas is used if you have to heat the house up from a colder temperature. The authors mention that views on this subject were influenced by what people had heard from family, friends and official information. </a:t>
            </a:r>
          </a:p>
          <a:p>
            <a:endParaRPr lang="en-GB" baseline="0" dirty="0" smtClean="0"/>
          </a:p>
          <a:p>
            <a:r>
              <a:rPr lang="en-GB" baseline="0" dirty="0" smtClean="0"/>
              <a:t>Central heating systems use both boiler thermostats and room thermostats, the second quote demonstrates that occupants do not know the difference between the two. The boiler thermostat controls the temperature of the water flowing through the system, whilst the room thermostat controls the temperature of the space. This participant is using the boiler thermostat under the assumption that it controls the room temperature.</a:t>
            </a:r>
          </a:p>
          <a:p>
            <a:endParaRPr lang="en-GB" baseline="0" dirty="0" smtClean="0"/>
          </a:p>
          <a:p>
            <a:r>
              <a:rPr lang="en-GB" baseline="0" dirty="0" smtClean="0"/>
              <a:t>The final series of quotes demonstrate a common issue, which is location of controls – if people cannot access their controls, how can they be expected to use them?</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So, the problem here is that we have unsustainable</a:t>
            </a:r>
            <a:r>
              <a:rPr lang="en-GB" baseline="0" dirty="0" smtClean="0"/>
              <a:t> consuming practices, which are based on incorrect operating information and physical parameters of the system. </a:t>
            </a:r>
          </a:p>
          <a:p>
            <a:endParaRPr lang="en-GB" baseline="0" dirty="0" smtClean="0"/>
          </a:p>
        </p:txBody>
      </p:sp>
      <p:sp>
        <p:nvSpPr>
          <p:cNvPr id="4" name="Slide Number Placeholder 3"/>
          <p:cNvSpPr>
            <a:spLocks noGrp="1"/>
          </p:cNvSpPr>
          <p:nvPr>
            <p:ph type="sldNum" sz="quarter" idx="10"/>
          </p:nvPr>
        </p:nvSpPr>
        <p:spPr/>
        <p:txBody>
          <a:bodyPr/>
          <a:lstStyle/>
          <a:p>
            <a:fld id="{AC465CD0-3C25-774E-9A1B-700F58E38793}" type="slidenum">
              <a:rPr lang="en-GB" smtClean="0"/>
              <a:t>2</a:t>
            </a:fld>
            <a:endParaRPr lang="en-GB"/>
          </a:p>
        </p:txBody>
      </p:sp>
    </p:spTree>
    <p:extLst>
      <p:ext uri="{BB962C8B-B14F-4D97-AF65-F5344CB8AC3E}">
        <p14:creationId xmlns:p14="http://schemas.microsoft.com/office/powerpoint/2010/main" val="342339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leads us to question who influences the system configuration and the user’s knowledge of their system? And to what extent does this knowledge influence consequent day to day usage practices? </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In their investigation for </a:t>
            </a:r>
            <a:r>
              <a:rPr lang="en-GB" baseline="0" dirty="0" err="1" smtClean="0"/>
              <a:t>Defra</a:t>
            </a:r>
            <a:r>
              <a:rPr lang="en-GB" baseline="0" dirty="0" smtClean="0"/>
              <a:t>, </a:t>
            </a:r>
            <a:r>
              <a:rPr lang="en-GB" baseline="0" dirty="0" err="1" smtClean="0"/>
              <a:t>Rathouse</a:t>
            </a:r>
            <a:r>
              <a:rPr lang="en-GB" baseline="0" dirty="0" smtClean="0"/>
              <a:t> and Young commented that people reported asking installers, plumbers and engineers how to use their controls and set their programmers – suggesting that they are influential in this process. This research argues that installation is a process of knowledge transfer, where information provided by the installer; which may include myths, technical and tacit knowledge, can become embedded in the householders’ practices.</a:t>
            </a:r>
          </a:p>
          <a:p>
            <a:endParaRPr lang="en-US" sz="1200" dirty="0" smtClean="0">
              <a:solidFill>
                <a:srgbClr val="7F7F7F"/>
              </a:solidFill>
            </a:endParaRPr>
          </a:p>
          <a:p>
            <a:r>
              <a:rPr lang="en-US" sz="1200" dirty="0" smtClean="0">
                <a:solidFill>
                  <a:srgbClr val="7F7F7F"/>
                </a:solidFill>
              </a:rPr>
              <a:t>The</a:t>
            </a:r>
            <a:r>
              <a:rPr lang="en-US" sz="1200" baseline="0" dirty="0" smtClean="0">
                <a:solidFill>
                  <a:srgbClr val="7F7F7F"/>
                </a:solidFill>
              </a:rPr>
              <a:t> plumber acts as </a:t>
            </a:r>
            <a:r>
              <a:rPr lang="en-US" sz="1200" dirty="0" smtClean="0">
                <a:solidFill>
                  <a:srgbClr val="7F7F7F"/>
                </a:solidFill>
              </a:rPr>
              <a:t>“an intermediate agent or agency; go-between or mediator”, and so may be defined as an intermediary. Guy</a:t>
            </a:r>
            <a:r>
              <a:rPr lang="en-US" sz="1200" baseline="0" dirty="0" smtClean="0">
                <a:solidFill>
                  <a:srgbClr val="7F7F7F"/>
                </a:solidFill>
              </a:rPr>
              <a:t> et al. note that this intermediate position is not always a neutral one, consequently, the information the installer exchanges with the householder may influence their everyday central heating practices. </a:t>
            </a:r>
          </a:p>
          <a:p>
            <a:endParaRPr lang="en-US" sz="1200" baseline="0" dirty="0" smtClean="0">
              <a:solidFill>
                <a:srgbClr val="7F7F7F"/>
              </a:solidFill>
            </a:endParaRPr>
          </a:p>
          <a:p>
            <a:r>
              <a:rPr lang="en-US" sz="1200" baseline="0" dirty="0" smtClean="0">
                <a:solidFill>
                  <a:srgbClr val="7F7F7F"/>
                </a:solidFill>
              </a:rPr>
              <a:t>One of the key points of knowledge transfer may be the handover process – a process during which the installer is required to handover relevant documentation and information to the householder. </a:t>
            </a:r>
            <a:endParaRPr lang="en-GB" baseline="0" dirty="0" smtClean="0"/>
          </a:p>
        </p:txBody>
      </p:sp>
      <p:sp>
        <p:nvSpPr>
          <p:cNvPr id="4" name="Slide Number Placeholder 3"/>
          <p:cNvSpPr>
            <a:spLocks noGrp="1"/>
          </p:cNvSpPr>
          <p:nvPr>
            <p:ph type="sldNum" sz="quarter" idx="10"/>
          </p:nvPr>
        </p:nvSpPr>
        <p:spPr/>
        <p:txBody>
          <a:bodyPr/>
          <a:lstStyle/>
          <a:p>
            <a:fld id="{AC465CD0-3C25-774E-9A1B-700F58E38793}" type="slidenum">
              <a:rPr lang="en-GB" smtClean="0"/>
              <a:t>3</a:t>
            </a:fld>
            <a:endParaRPr lang="en-GB"/>
          </a:p>
        </p:txBody>
      </p:sp>
    </p:spTree>
    <p:extLst>
      <p:ext uri="{BB962C8B-B14F-4D97-AF65-F5344CB8AC3E}">
        <p14:creationId xmlns:p14="http://schemas.microsoft.com/office/powerpoint/2010/main" val="259765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Throughout</a:t>
            </a:r>
            <a:r>
              <a:rPr lang="en-GB" baseline="0" dirty="0" smtClean="0"/>
              <a:t> the research, I will be drawing on theories from the Social Shaping of Technology. </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social shaping of technology suggests that a person or actor in a network cannot be treated as a separate entity to the technology they are using, nor can the technology be considered as independent from the society that has shaped it, or the individuals that use it – consequently, we come to the idea of a socio-technical system or network, illustrated by the three way relationship illustrated here. </a:t>
            </a:r>
            <a:endParaRPr lang="en-GB"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important factor here is that technologies shape social practices, but that social actors also shape technologies. </a:t>
            </a:r>
            <a:endParaRPr lang="en-GB"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During the installation process, the installer</a:t>
            </a:r>
            <a:r>
              <a:rPr lang="en-GB" baseline="0" dirty="0" smtClean="0"/>
              <a:t> acts as a temporary user of the system, as a system designer and as an informant to the householder. And so, they shape the physical configuration of the technology and the way in which it is used by the householder. </a:t>
            </a:r>
          </a:p>
          <a:p>
            <a:endParaRPr lang="en-GB" baseline="0" dirty="0" smtClean="0"/>
          </a:p>
          <a:p>
            <a:r>
              <a:rPr lang="en-GB" baseline="0" dirty="0" smtClean="0"/>
              <a:t>Understanding this relationship, that is, the way in which the plumber and householder interact and the consequent adoption of a new technology by the householder, could contribute to improved policies to target the use of domestic central heating. Previously, policy has focussed on the technical and the social separately. For example, ensuring that newly installed boilers are operating at a certain efficiency addresses the technical, whilst campaigns to turn down thermostats attempt to address the social. Policy currently does not address the two together, or indeed, the point at which they interact, this is a potential contribution of this research.</a:t>
            </a:r>
          </a:p>
          <a:p>
            <a:endParaRPr lang="en-GB" baseline="0" dirty="0" smtClean="0"/>
          </a:p>
        </p:txBody>
      </p:sp>
      <p:sp>
        <p:nvSpPr>
          <p:cNvPr id="4" name="Slide Number Placeholder 3"/>
          <p:cNvSpPr>
            <a:spLocks noGrp="1"/>
          </p:cNvSpPr>
          <p:nvPr>
            <p:ph type="sldNum" sz="quarter" idx="10"/>
          </p:nvPr>
        </p:nvSpPr>
        <p:spPr/>
        <p:txBody>
          <a:bodyPr/>
          <a:lstStyle/>
          <a:p>
            <a:fld id="{AC465CD0-3C25-774E-9A1B-700F58E38793}" type="slidenum">
              <a:rPr lang="en-GB" smtClean="0"/>
              <a:t>4</a:t>
            </a:fld>
            <a:endParaRPr lang="en-GB"/>
          </a:p>
        </p:txBody>
      </p:sp>
    </p:spTree>
    <p:extLst>
      <p:ext uri="{BB962C8B-B14F-4D97-AF65-F5344CB8AC3E}">
        <p14:creationId xmlns:p14="http://schemas.microsoft.com/office/powerpoint/2010/main" val="124397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order to understand the interaction between the householder and the installer, I am using an ethnographic approach. This is essentially collecting a detailed picture of the installation procedure – using observation, photographs, unstructured interviews and possibly document analysis.</a:t>
            </a:r>
          </a:p>
          <a:p>
            <a:endParaRPr lang="en-GB" baseline="0" dirty="0" smtClean="0"/>
          </a:p>
          <a:p>
            <a:r>
              <a:rPr lang="en-GB" baseline="0" dirty="0" smtClean="0"/>
              <a:t>This approach is the most appropriate to capture the detailed information required for understanding these interactions, however, it does pose some challenges. </a:t>
            </a:r>
          </a:p>
          <a:p>
            <a:endParaRPr lang="en-GB" baseline="0" dirty="0" smtClean="0"/>
          </a:p>
          <a:p>
            <a:r>
              <a:rPr lang="en-GB" baseline="0" dirty="0" smtClean="0"/>
              <a:t>Access is a key issue, particularly because a central heating installer’s schedule is uncertain and often subject to last minute changes. There are several stages to a central heating ‘job’ – each of which entail different types and levels of information exchange, these could be quotation stage, the actual work being carried out and the handover stage. I am currently in the process of conducting some scoping studies to refine the types of jobs I want to investigate, at what stages I need to be present for observation and the practicalities of conducting fieldwork of this nature. </a:t>
            </a:r>
          </a:p>
          <a:p>
            <a:endParaRPr lang="en-GB" baseline="0" dirty="0" smtClean="0"/>
          </a:p>
          <a:p>
            <a:r>
              <a:rPr lang="en-GB" baseline="0" dirty="0" smtClean="0"/>
              <a:t>Any suggestions, questions, ideas for approaching these difficulties are most welcome!</a:t>
            </a:r>
          </a:p>
        </p:txBody>
      </p:sp>
      <p:sp>
        <p:nvSpPr>
          <p:cNvPr id="4" name="Slide Number Placeholder 3"/>
          <p:cNvSpPr>
            <a:spLocks noGrp="1"/>
          </p:cNvSpPr>
          <p:nvPr>
            <p:ph type="sldNum" sz="quarter" idx="10"/>
          </p:nvPr>
        </p:nvSpPr>
        <p:spPr/>
        <p:txBody>
          <a:bodyPr/>
          <a:lstStyle/>
          <a:p>
            <a:fld id="{AC465CD0-3C25-774E-9A1B-700F58E38793}" type="slidenum">
              <a:rPr lang="en-GB" smtClean="0"/>
              <a:t>5</a:t>
            </a:fld>
            <a:endParaRPr lang="en-GB"/>
          </a:p>
        </p:txBody>
      </p:sp>
    </p:spTree>
    <p:extLst>
      <p:ext uri="{BB962C8B-B14F-4D97-AF65-F5344CB8AC3E}">
        <p14:creationId xmlns:p14="http://schemas.microsoft.com/office/powerpoint/2010/main" val="214551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smtClean="0"/>
              <a:t>Click to edit Master text styles</a:t>
            </a:r>
          </a:p>
        </p:txBody>
      </p:sp>
    </p:spTree>
    <p:extLst>
      <p:ext uri="{BB962C8B-B14F-4D97-AF65-F5344CB8AC3E}">
        <p14:creationId xmlns:p14="http://schemas.microsoft.com/office/powerpoint/2010/main" val="397693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407154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53890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946CED-D0C2-C24A-B65A-E6C0B3FA78DE}" type="datetimeFigureOut">
              <a:rPr lang="en-US" smtClean="0"/>
              <a:t>15/06/2012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36444674-A556-0647-8D72-308EEA88E346}" type="slidenum">
              <a:rPr lang="en-GB" smtClean="0"/>
              <a:t>‹#›</a:t>
            </a:fld>
            <a:endParaRPr lang="en-GB"/>
          </a:p>
        </p:txBody>
      </p:sp>
    </p:spTree>
    <p:extLst>
      <p:ext uri="{BB962C8B-B14F-4D97-AF65-F5344CB8AC3E}">
        <p14:creationId xmlns:p14="http://schemas.microsoft.com/office/powerpoint/2010/main" val="2549339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smtClean="0"/>
              <a:t>Click to edit Master text styles</a:t>
            </a:r>
          </a:p>
        </p:txBody>
      </p:sp>
    </p:spTree>
    <p:extLst>
      <p:ext uri="{BB962C8B-B14F-4D97-AF65-F5344CB8AC3E}">
        <p14:creationId xmlns:p14="http://schemas.microsoft.com/office/powerpoint/2010/main" val="3976934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656612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02317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62489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3444020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010147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24831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656612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389384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832957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4071542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538902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946CED-D0C2-C24A-B65A-E6C0B3FA78DE}" type="datetimeFigureOut">
              <a:rPr lang="en-US" smtClean="0"/>
              <a:t>15/06/2012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36444674-A556-0647-8D72-308EEA88E346}" type="slidenum">
              <a:rPr lang="en-GB" smtClean="0"/>
              <a:t>‹#›</a:t>
            </a:fld>
            <a:endParaRPr lang="en-GB"/>
          </a:p>
        </p:txBody>
      </p:sp>
    </p:spTree>
    <p:extLst>
      <p:ext uri="{BB962C8B-B14F-4D97-AF65-F5344CB8AC3E}">
        <p14:creationId xmlns:p14="http://schemas.microsoft.com/office/powerpoint/2010/main" val="2549339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smtClean="0"/>
              <a:t>Click to edit Master text styles</a:t>
            </a:r>
          </a:p>
        </p:txBody>
      </p:sp>
    </p:spTree>
    <p:extLst>
      <p:ext uri="{BB962C8B-B14F-4D97-AF65-F5344CB8AC3E}">
        <p14:creationId xmlns:p14="http://schemas.microsoft.com/office/powerpoint/2010/main" val="3976934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65661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02317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624898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344402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02317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010147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248317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389384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832957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4071542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53890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62489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344402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01014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22483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138938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6444674-A556-0647-8D72-308EEA88E346}" type="slidenum">
              <a:rPr lang="en-GB" smtClean="0"/>
              <a:t>‹#›</a:t>
            </a:fld>
            <a:endParaRPr lang="en-GB"/>
          </a:p>
        </p:txBody>
      </p:sp>
    </p:spTree>
    <p:extLst>
      <p:ext uri="{BB962C8B-B14F-4D97-AF65-F5344CB8AC3E}">
        <p14:creationId xmlns:p14="http://schemas.microsoft.com/office/powerpoint/2010/main" val="832957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36444674-A556-0647-8D72-308EEA88E346}" type="slidenum">
              <a:rPr lang="en-GB" smtClean="0"/>
              <a:t>‹#›</a:t>
            </a:fld>
            <a:endParaRPr lang="en-GB"/>
          </a:p>
        </p:txBody>
      </p:sp>
      <p:pic>
        <p:nvPicPr>
          <p:cNvPr id="1029" name="Picture 12" descr="Black10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blue2.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a:solidFill>
            <a:schemeClr val="tx2"/>
          </a:solidFill>
          <a:latin typeface="+mj-lt"/>
          <a:ea typeface="+mj-ea"/>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000" b="1">
          <a:solidFill>
            <a:schemeClr val="tx2"/>
          </a:solidFill>
          <a:latin typeface="Arial" charset="0"/>
          <a:ea typeface="ＭＳ Ｐゴシック" charset="0"/>
        </a:defRPr>
      </a:lvl6pPr>
      <a:lvl7pPr marL="914400" algn="l" rtl="0" eaLnBrk="1" fontAlgn="base" hangingPunct="1">
        <a:spcBef>
          <a:spcPct val="0"/>
        </a:spcBef>
        <a:spcAft>
          <a:spcPct val="0"/>
        </a:spcAft>
        <a:defRPr sz="3000" b="1">
          <a:solidFill>
            <a:schemeClr val="tx2"/>
          </a:solidFill>
          <a:latin typeface="Arial" charset="0"/>
          <a:ea typeface="ＭＳ Ｐゴシック" charset="0"/>
        </a:defRPr>
      </a:lvl7pPr>
      <a:lvl8pPr marL="1371600" algn="l" rtl="0" eaLnBrk="1" fontAlgn="base" hangingPunct="1">
        <a:spcBef>
          <a:spcPct val="0"/>
        </a:spcBef>
        <a:spcAft>
          <a:spcPct val="0"/>
        </a:spcAft>
        <a:defRPr sz="3000" b="1">
          <a:solidFill>
            <a:schemeClr val="tx2"/>
          </a:solidFill>
          <a:latin typeface="Arial" charset="0"/>
          <a:ea typeface="ＭＳ Ｐゴシック" charset="0"/>
        </a:defRPr>
      </a:lvl8pPr>
      <a:lvl9pPr marL="1828800" algn="l" rtl="0" eaLnBrk="1" fontAlgn="base" hangingPunct="1">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36444674-A556-0647-8D72-308EEA88E346}" type="slidenum">
              <a:rPr lang="en-GB" smtClean="0"/>
              <a:t>‹#›</a:t>
            </a:fld>
            <a:endParaRPr lang="en-GB"/>
          </a:p>
        </p:txBody>
      </p:sp>
      <p:pic>
        <p:nvPicPr>
          <p:cNvPr id="1029" name="Picture 12" descr="Black10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blue2.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spcBef>
          <a:spcPct val="0"/>
        </a:spcBef>
        <a:spcAft>
          <a:spcPct val="0"/>
        </a:spcAft>
        <a:defRPr sz="2800">
          <a:solidFill>
            <a:schemeClr val="tx2"/>
          </a:solidFill>
          <a:latin typeface="+mj-lt"/>
          <a:ea typeface="+mj-ea"/>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000" b="1">
          <a:solidFill>
            <a:schemeClr val="tx2"/>
          </a:solidFill>
          <a:latin typeface="Arial" charset="0"/>
          <a:ea typeface="ＭＳ Ｐゴシック" charset="0"/>
        </a:defRPr>
      </a:lvl6pPr>
      <a:lvl7pPr marL="914400" algn="l" rtl="0" eaLnBrk="1" fontAlgn="base" hangingPunct="1">
        <a:spcBef>
          <a:spcPct val="0"/>
        </a:spcBef>
        <a:spcAft>
          <a:spcPct val="0"/>
        </a:spcAft>
        <a:defRPr sz="3000" b="1">
          <a:solidFill>
            <a:schemeClr val="tx2"/>
          </a:solidFill>
          <a:latin typeface="Arial" charset="0"/>
          <a:ea typeface="ＭＳ Ｐゴシック" charset="0"/>
        </a:defRPr>
      </a:lvl7pPr>
      <a:lvl8pPr marL="1371600" algn="l" rtl="0" eaLnBrk="1" fontAlgn="base" hangingPunct="1">
        <a:spcBef>
          <a:spcPct val="0"/>
        </a:spcBef>
        <a:spcAft>
          <a:spcPct val="0"/>
        </a:spcAft>
        <a:defRPr sz="3000" b="1">
          <a:solidFill>
            <a:schemeClr val="tx2"/>
          </a:solidFill>
          <a:latin typeface="Arial" charset="0"/>
          <a:ea typeface="ＭＳ Ｐゴシック" charset="0"/>
        </a:defRPr>
      </a:lvl8pPr>
      <a:lvl9pPr marL="1828800" algn="l" rtl="0" eaLnBrk="1" fontAlgn="base" hangingPunct="1">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36444674-A556-0647-8D72-308EEA88E346}" type="slidenum">
              <a:rPr lang="en-GB" smtClean="0"/>
              <a:t>‹#›</a:t>
            </a:fld>
            <a:endParaRPr lang="en-GB"/>
          </a:p>
        </p:txBody>
      </p:sp>
      <p:pic>
        <p:nvPicPr>
          <p:cNvPr id="1029"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fontAlgn="base" hangingPunct="1">
        <a:spcBef>
          <a:spcPct val="0"/>
        </a:spcBef>
        <a:spcAft>
          <a:spcPct val="0"/>
        </a:spcAft>
        <a:defRPr sz="2800">
          <a:solidFill>
            <a:schemeClr val="tx2"/>
          </a:solidFill>
          <a:latin typeface="+mj-lt"/>
          <a:ea typeface="+mj-ea"/>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000" b="1">
          <a:solidFill>
            <a:schemeClr val="tx2"/>
          </a:solidFill>
          <a:latin typeface="Arial" charset="0"/>
          <a:ea typeface="ＭＳ Ｐゴシック" charset="0"/>
        </a:defRPr>
      </a:lvl6pPr>
      <a:lvl7pPr marL="914400" algn="l" rtl="0" eaLnBrk="1" fontAlgn="base" hangingPunct="1">
        <a:spcBef>
          <a:spcPct val="0"/>
        </a:spcBef>
        <a:spcAft>
          <a:spcPct val="0"/>
        </a:spcAft>
        <a:defRPr sz="3000" b="1">
          <a:solidFill>
            <a:schemeClr val="tx2"/>
          </a:solidFill>
          <a:latin typeface="Arial" charset="0"/>
          <a:ea typeface="ＭＳ Ｐゴシック" charset="0"/>
        </a:defRPr>
      </a:lvl7pPr>
      <a:lvl8pPr marL="1371600" algn="l" rtl="0" eaLnBrk="1" fontAlgn="base" hangingPunct="1">
        <a:spcBef>
          <a:spcPct val="0"/>
        </a:spcBef>
        <a:spcAft>
          <a:spcPct val="0"/>
        </a:spcAft>
        <a:defRPr sz="3000" b="1">
          <a:solidFill>
            <a:schemeClr val="tx2"/>
          </a:solidFill>
          <a:latin typeface="Arial" charset="0"/>
          <a:ea typeface="ＭＳ Ｐゴシック" charset="0"/>
        </a:defRPr>
      </a:lvl8pPr>
      <a:lvl9pPr marL="1828800" algn="l" rtl="0" eaLnBrk="1" fontAlgn="base" hangingPunct="1">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000" b="1" dirty="0" smtClean="0">
                <a:solidFill>
                  <a:schemeClr val="bg1"/>
                </a:solidFill>
              </a:rPr>
              <a:t>The Influence of Central Heating Installers on Space Heating Practices</a:t>
            </a:r>
            <a:endParaRPr lang="en-US" sz="2000" b="1" dirty="0">
              <a:solidFill>
                <a:schemeClr val="bg1"/>
              </a:solidFill>
            </a:endParaRPr>
          </a:p>
        </p:txBody>
      </p:sp>
      <p:sp>
        <p:nvSpPr>
          <p:cNvPr id="4" name="Text Placeholder 3"/>
          <p:cNvSpPr>
            <a:spLocks noGrp="1"/>
          </p:cNvSpPr>
          <p:nvPr>
            <p:ph type="body" sz="quarter" idx="11"/>
          </p:nvPr>
        </p:nvSpPr>
        <p:spPr>
          <a:xfrm>
            <a:off x="395536" y="3438000"/>
            <a:ext cx="8599052" cy="360040"/>
          </a:xfrm>
        </p:spPr>
        <p:txBody>
          <a:bodyPr/>
          <a:lstStyle/>
          <a:p>
            <a:r>
              <a:rPr lang="en-US" dirty="0" smtClean="0">
                <a:solidFill>
                  <a:schemeClr val="bg2">
                    <a:lumMod val="50000"/>
                  </a:schemeClr>
                </a:solidFill>
              </a:rPr>
              <a:t>Faye Wade					            faye.wade.10@ucl.ac.uk</a:t>
            </a:r>
            <a:endParaRPr lang="en-US" dirty="0">
              <a:solidFill>
                <a:schemeClr val="bg2">
                  <a:lumMod val="50000"/>
                </a:schemeClr>
              </a:solidFill>
            </a:endParaRPr>
          </a:p>
        </p:txBody>
      </p:sp>
      <p:grpSp>
        <p:nvGrpSpPr>
          <p:cNvPr id="13" name="Group 12"/>
          <p:cNvGrpSpPr/>
          <p:nvPr/>
        </p:nvGrpSpPr>
        <p:grpSpPr>
          <a:xfrm>
            <a:off x="0" y="3715048"/>
            <a:ext cx="9144000" cy="3420000"/>
            <a:chOff x="0" y="0"/>
            <a:chExt cx="8469630" cy="1839595"/>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19036" b="25194"/>
            <a:stretch/>
          </p:blipFill>
          <p:spPr bwMode="auto">
            <a:xfrm>
              <a:off x="2743200" y="0"/>
              <a:ext cx="2971800" cy="1839595"/>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10120"/>
            <a:stretch/>
          </p:blipFill>
          <p:spPr bwMode="auto">
            <a:xfrm>
              <a:off x="0" y="0"/>
              <a:ext cx="2743200" cy="1830705"/>
            </a:xfrm>
            <a:prstGeom prst="rect">
              <a:avLst/>
            </a:prstGeom>
            <a:noFill/>
            <a:ln>
              <a:noFill/>
            </a:ln>
            <a:extLst>
              <a:ext uri="{53640926-AAD7-44d8-BBD7-CCE9431645EC}">
                <a14:shadowObscured xmlns:a14="http://schemas.microsoft.com/office/drawing/2010/main"/>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0"/>
              <a:ext cx="2754630" cy="1837055"/>
            </a:xfrm>
            <a:prstGeom prst="rect">
              <a:avLst/>
            </a:prstGeom>
            <a:noFill/>
            <a:ln>
              <a:noFill/>
            </a:ln>
          </p:spPr>
        </p:pic>
      </p:grpSp>
      <p:pic>
        <p:nvPicPr>
          <p:cNvPr id="9" name="Picture 8"/>
          <p:cNvPicPr>
            <a:picLocks noChangeAspect="1"/>
          </p:cNvPicPr>
          <p:nvPr/>
        </p:nvPicPr>
        <p:blipFill rotWithShape="1">
          <a:blip r:embed="rId6"/>
          <a:srcRect t="16604"/>
          <a:stretch/>
        </p:blipFill>
        <p:spPr>
          <a:xfrm>
            <a:off x="6468863" y="1582641"/>
            <a:ext cx="2403915" cy="1085915"/>
          </a:xfrm>
          <a:prstGeom prst="rect">
            <a:avLst/>
          </a:prstGeom>
        </p:spPr>
      </p:pic>
    </p:spTree>
    <p:extLst>
      <p:ext uri="{BB962C8B-B14F-4D97-AF65-F5344CB8AC3E}">
        <p14:creationId xmlns:p14="http://schemas.microsoft.com/office/powerpoint/2010/main" val="3028452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5176"/>
            <a:ext cx="8489950" cy="577176"/>
          </a:xfrm>
        </p:spPr>
        <p:txBody>
          <a:bodyPr/>
          <a:lstStyle/>
          <a:p>
            <a:r>
              <a:rPr lang="en-GB"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Context: </a:t>
            </a:r>
            <a:r>
              <a:rPr lang="en-GB" sz="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Central Heating Practices</a:t>
            </a:r>
            <a:endParaRPr lang="en-GB" sz="3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Footer Placeholder 3"/>
          <p:cNvSpPr txBox="1">
            <a:spLocks/>
          </p:cNvSpPr>
          <p:nvPr/>
        </p:nvSpPr>
        <p:spPr>
          <a:xfrm>
            <a:off x="6689911" y="6356350"/>
            <a:ext cx="21649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smtClean="0"/>
              <a:t>faye.wade.10@ucl.ac.uk</a:t>
            </a:r>
            <a:endParaRPr lang="en-GB" sz="1400" dirty="0"/>
          </a:p>
        </p:txBody>
      </p:sp>
      <p:sp>
        <p:nvSpPr>
          <p:cNvPr id="5" name="TextBox 4"/>
          <p:cNvSpPr txBox="1"/>
          <p:nvPr/>
        </p:nvSpPr>
        <p:spPr>
          <a:xfrm>
            <a:off x="125967" y="1507716"/>
            <a:ext cx="8848534" cy="784830"/>
          </a:xfrm>
          <a:prstGeom prst="rect">
            <a:avLst/>
          </a:prstGeom>
          <a:noFill/>
          <a:ln w="12700" cmpd="sng">
            <a:noFill/>
            <a:prstDash val="solid"/>
          </a:ln>
        </p:spPr>
        <p:txBody>
          <a:bodyPr wrap="square" rtlCol="0">
            <a:spAutoFit/>
          </a:bodyPr>
          <a:lstStyle/>
          <a:p>
            <a:r>
              <a:rPr lang="en-GB" sz="45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60 % </a:t>
            </a:r>
            <a:r>
              <a:rPr lang="en-GB" sz="2200" dirty="0" smtClean="0">
                <a:solidFill>
                  <a:schemeClr val="bg1">
                    <a:lumMod val="50000"/>
                  </a:schemeClr>
                </a:solidFill>
              </a:rPr>
              <a:t>of domestic energy consumption is through space heating</a:t>
            </a:r>
            <a:endParaRPr lang="en-GB" sz="2200" dirty="0">
              <a:solidFill>
                <a:schemeClr val="bg1">
                  <a:lumMod val="50000"/>
                </a:schemeClr>
              </a:solidFill>
            </a:endParaRPr>
          </a:p>
        </p:txBody>
      </p:sp>
      <p:sp>
        <p:nvSpPr>
          <p:cNvPr id="7" name="TextBox 6"/>
          <p:cNvSpPr txBox="1"/>
          <p:nvPr/>
        </p:nvSpPr>
        <p:spPr>
          <a:xfrm>
            <a:off x="143084" y="2905077"/>
            <a:ext cx="7392461"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en-GB" dirty="0" smtClean="0">
                <a:solidFill>
                  <a:schemeClr val="bg2">
                    <a:lumMod val="50000"/>
                  </a:schemeClr>
                </a:solidFill>
              </a:rPr>
              <a:t>“Not using as much gas to keep it warm, just simmering so to speak.”</a:t>
            </a:r>
            <a:endParaRPr lang="en-GB" dirty="0">
              <a:solidFill>
                <a:schemeClr val="bg2">
                  <a:lumMod val="50000"/>
                </a:schemeClr>
              </a:solidFill>
            </a:endParaRPr>
          </a:p>
        </p:txBody>
      </p:sp>
      <p:sp>
        <p:nvSpPr>
          <p:cNvPr id="8" name="TextBox 7"/>
          <p:cNvSpPr txBox="1"/>
          <p:nvPr/>
        </p:nvSpPr>
        <p:spPr>
          <a:xfrm>
            <a:off x="1852740" y="5833130"/>
            <a:ext cx="7121761" cy="523220"/>
          </a:xfrm>
          <a:prstGeom prst="rect">
            <a:avLst/>
          </a:prstGeom>
          <a:noFill/>
        </p:spPr>
        <p:txBody>
          <a:bodyPr wrap="square" rtlCol="0">
            <a:spAutoFit/>
          </a:bodyPr>
          <a:lstStyle/>
          <a:p>
            <a:r>
              <a:rPr lang="en-GB" sz="1400" dirty="0" smtClean="0">
                <a:solidFill>
                  <a:srgbClr val="7F7F7F"/>
                </a:solidFill>
              </a:rPr>
              <a:t>Quotes from </a:t>
            </a:r>
            <a:r>
              <a:rPr lang="en-GB" sz="1400" dirty="0" err="1" smtClean="0">
                <a:solidFill>
                  <a:srgbClr val="7F7F7F"/>
                </a:solidFill>
              </a:rPr>
              <a:t>Rathouse</a:t>
            </a:r>
            <a:r>
              <a:rPr lang="en-GB" sz="1400" dirty="0" smtClean="0">
                <a:solidFill>
                  <a:srgbClr val="7F7F7F"/>
                </a:solidFill>
              </a:rPr>
              <a:t> and </a:t>
            </a:r>
            <a:r>
              <a:rPr lang="en-GB" sz="1400" i="1" dirty="0" smtClean="0">
                <a:solidFill>
                  <a:srgbClr val="7F7F7F"/>
                </a:solidFill>
              </a:rPr>
              <a:t>Young “Domestic Heating: Use of Controls”</a:t>
            </a:r>
            <a:r>
              <a:rPr lang="en-GB" sz="1400" dirty="0" smtClean="0">
                <a:solidFill>
                  <a:srgbClr val="7F7F7F"/>
                </a:solidFill>
              </a:rPr>
              <a:t> – </a:t>
            </a:r>
            <a:r>
              <a:rPr lang="en-GB" sz="1400" dirty="0" err="1" smtClean="0">
                <a:solidFill>
                  <a:srgbClr val="7F7F7F"/>
                </a:solidFill>
              </a:rPr>
              <a:t>Defra</a:t>
            </a:r>
            <a:r>
              <a:rPr lang="en-GB" sz="1400" dirty="0" smtClean="0">
                <a:solidFill>
                  <a:srgbClr val="7F7F7F"/>
                </a:solidFill>
              </a:rPr>
              <a:t> Market Transformation Programme, 2006</a:t>
            </a:r>
            <a:endParaRPr lang="en-GB" sz="1400" dirty="0">
              <a:solidFill>
                <a:srgbClr val="7F7F7F"/>
              </a:solidFill>
            </a:endParaRPr>
          </a:p>
        </p:txBody>
      </p:sp>
      <p:sp>
        <p:nvSpPr>
          <p:cNvPr id="9" name="TextBox 8"/>
          <p:cNvSpPr txBox="1"/>
          <p:nvPr/>
        </p:nvSpPr>
        <p:spPr>
          <a:xfrm>
            <a:off x="1294136" y="3550238"/>
            <a:ext cx="7680365" cy="646331"/>
          </a:xfrm>
          <a:prstGeom prst="rect">
            <a:avLst/>
          </a:prstGeom>
          <a:ln>
            <a:solidFill>
              <a:schemeClr val="accent2"/>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chemeClr val="bg2">
                    <a:lumMod val="50000"/>
                  </a:schemeClr>
                </a:solidFill>
              </a:rPr>
              <a:t>“I turn the temperature down on the boiler. I just think it’s more direct to come from the boiler, more accurate rather than the [room] thermostat.”</a:t>
            </a:r>
            <a:endParaRPr lang="en-GB" dirty="0">
              <a:solidFill>
                <a:schemeClr val="bg2">
                  <a:lumMod val="50000"/>
                </a:schemeClr>
              </a:solidFill>
            </a:endParaRPr>
          </a:p>
        </p:txBody>
      </p:sp>
      <p:sp>
        <p:nvSpPr>
          <p:cNvPr id="10" name="TextBox 9"/>
          <p:cNvSpPr txBox="1"/>
          <p:nvPr/>
        </p:nvSpPr>
        <p:spPr>
          <a:xfrm>
            <a:off x="304325" y="4399263"/>
            <a:ext cx="6761732"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smtClean="0"/>
              <a:t>“I have to go in the cupboard with ladders </a:t>
            </a:r>
            <a:r>
              <a:rPr lang="en-GB" dirty="0" err="1" smtClean="0"/>
              <a:t>etc</a:t>
            </a:r>
            <a:r>
              <a:rPr lang="en-GB" dirty="0" smtClean="0"/>
              <a:t>”</a:t>
            </a:r>
          </a:p>
          <a:p>
            <a:pPr algn="ctr"/>
            <a:r>
              <a:rPr lang="en-GB" dirty="0" smtClean="0"/>
              <a:t>“my ones are over the sink and you have to sort of lean across”</a:t>
            </a:r>
          </a:p>
          <a:p>
            <a:pPr algn="ctr"/>
            <a:r>
              <a:rPr lang="en-GB" dirty="0" smtClean="0"/>
              <a:t>“we go in with a torch”</a:t>
            </a:r>
          </a:p>
          <a:p>
            <a:pPr algn="ctr"/>
            <a:r>
              <a:rPr lang="en-GB" dirty="0" smtClean="0"/>
              <a:t>“it is in a cupboard with the tank and I can’t see half the dials”</a:t>
            </a:r>
            <a:endParaRPr lang="en-GB" dirty="0"/>
          </a:p>
        </p:txBody>
      </p:sp>
    </p:spTree>
    <p:extLst>
      <p:ext uri="{BB962C8B-B14F-4D97-AF65-F5344CB8AC3E}">
        <p14:creationId xmlns:p14="http://schemas.microsoft.com/office/powerpoint/2010/main" val="35976053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21449021">
            <a:off x="4475722" y="701227"/>
            <a:ext cx="4500932" cy="5394195"/>
          </a:xfrm>
          <a:prstGeom prst="rect">
            <a:avLst/>
          </a:prstGeom>
        </p:spPr>
      </p:pic>
      <p:sp>
        <p:nvSpPr>
          <p:cNvPr id="2" name="Title 1"/>
          <p:cNvSpPr>
            <a:spLocks noGrp="1"/>
          </p:cNvSpPr>
          <p:nvPr>
            <p:ph type="title"/>
          </p:nvPr>
        </p:nvSpPr>
        <p:spPr>
          <a:xfrm>
            <a:off x="230746" y="701227"/>
            <a:ext cx="8489950" cy="559698"/>
          </a:xfrm>
        </p:spPr>
        <p:txBody>
          <a:bodyPr/>
          <a:lstStyle/>
          <a:p>
            <a:r>
              <a:rPr lang="en-GB"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Installer as Intermediary</a:t>
            </a:r>
            <a:endParaRPr lang="en-GB"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Footer Placeholder 3"/>
          <p:cNvSpPr txBox="1">
            <a:spLocks/>
          </p:cNvSpPr>
          <p:nvPr/>
        </p:nvSpPr>
        <p:spPr>
          <a:xfrm>
            <a:off x="6689911" y="6356350"/>
            <a:ext cx="21649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smtClean="0"/>
              <a:t>faye.wade.10@ucl.ac.uk</a:t>
            </a:r>
            <a:endParaRPr lang="en-GB" sz="1400" dirty="0"/>
          </a:p>
        </p:txBody>
      </p:sp>
      <p:sp>
        <p:nvSpPr>
          <p:cNvPr id="5" name="TextBox 4"/>
          <p:cNvSpPr txBox="1"/>
          <p:nvPr/>
        </p:nvSpPr>
        <p:spPr>
          <a:xfrm>
            <a:off x="330201" y="1446037"/>
            <a:ext cx="414552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smtClean="0">
                <a:solidFill>
                  <a:schemeClr val="tx2">
                    <a:lumMod val="50000"/>
                    <a:lumOff val="50000"/>
                  </a:schemeClr>
                </a:solidFill>
              </a:rPr>
              <a:t>“People reported asking installers, plumbers and engineers to show them how to use their controls and sometimes to set their programmers.”</a:t>
            </a:r>
            <a:endParaRPr lang="en-GB" dirty="0">
              <a:solidFill>
                <a:schemeClr val="tx2">
                  <a:lumMod val="50000"/>
                  <a:lumOff val="50000"/>
                </a:schemeClr>
              </a:solidFill>
            </a:endParaRPr>
          </a:p>
        </p:txBody>
      </p:sp>
      <p:sp>
        <p:nvSpPr>
          <p:cNvPr id="7" name="TextBox 6"/>
          <p:cNvSpPr txBox="1"/>
          <p:nvPr/>
        </p:nvSpPr>
        <p:spPr>
          <a:xfrm>
            <a:off x="230746" y="3352221"/>
            <a:ext cx="4038557" cy="2215991"/>
          </a:xfrm>
          <a:prstGeom prst="rect">
            <a:avLst/>
          </a:prstGeom>
          <a:noFill/>
        </p:spPr>
        <p:txBody>
          <a:bodyPr wrap="square" rtlCol="0">
            <a:spAutoFit/>
          </a:bodyPr>
          <a:lstStyle/>
          <a:p>
            <a:pPr algn="ctr"/>
            <a:r>
              <a:rPr lang="en-GB" sz="2000" dirty="0" smtClean="0">
                <a:solidFill>
                  <a:srgbClr val="7F7F7F"/>
                </a:solidFill>
              </a:rPr>
              <a:t>“Intermediaries do not occupy a neutral position in dealing with other actors. They may well mediate or facilitate, but are by no means benign in the work they perform.”</a:t>
            </a:r>
          </a:p>
          <a:p>
            <a:pPr algn="ctr"/>
            <a:r>
              <a:rPr lang="en-GB" dirty="0" smtClean="0">
                <a:solidFill>
                  <a:srgbClr val="7F7F7F"/>
                </a:solidFill>
              </a:rPr>
              <a:t> </a:t>
            </a:r>
            <a:r>
              <a:rPr lang="en-GB" dirty="0" smtClean="0"/>
              <a:t>(Guy et al. 2011 p. 6)</a:t>
            </a:r>
            <a:endParaRPr lang="en-GB" dirty="0"/>
          </a:p>
        </p:txBody>
      </p:sp>
      <p:sp>
        <p:nvSpPr>
          <p:cNvPr id="3" name="TextBox 2"/>
          <p:cNvSpPr txBox="1"/>
          <p:nvPr/>
        </p:nvSpPr>
        <p:spPr>
          <a:xfrm>
            <a:off x="3445628" y="6074464"/>
            <a:ext cx="5698372" cy="307777"/>
          </a:xfrm>
          <a:prstGeom prst="rect">
            <a:avLst/>
          </a:prstGeom>
          <a:noFill/>
        </p:spPr>
        <p:txBody>
          <a:bodyPr wrap="square" rtlCol="0">
            <a:spAutoFit/>
          </a:bodyPr>
          <a:lstStyle/>
          <a:p>
            <a:r>
              <a:rPr lang="en-GB" sz="1400" dirty="0" smtClean="0">
                <a:solidFill>
                  <a:schemeClr val="bg2">
                    <a:lumMod val="50000"/>
                  </a:schemeClr>
                </a:solidFill>
              </a:rPr>
              <a:t>Source: R.D </a:t>
            </a:r>
            <a:r>
              <a:rPr lang="en-GB" sz="1400" dirty="0" err="1" smtClean="0">
                <a:solidFill>
                  <a:schemeClr val="bg2">
                    <a:lumMod val="50000"/>
                  </a:schemeClr>
                </a:solidFill>
              </a:rPr>
              <a:t>Treloar</a:t>
            </a:r>
            <a:r>
              <a:rPr lang="en-GB" sz="1400" dirty="0" smtClean="0">
                <a:solidFill>
                  <a:schemeClr val="bg2">
                    <a:lumMod val="50000"/>
                  </a:schemeClr>
                </a:solidFill>
              </a:rPr>
              <a:t>, </a:t>
            </a:r>
            <a:r>
              <a:rPr lang="en-GB" sz="1400" i="1" dirty="0" smtClean="0">
                <a:solidFill>
                  <a:schemeClr val="bg2">
                    <a:lumMod val="50000"/>
                  </a:schemeClr>
                </a:solidFill>
              </a:rPr>
              <a:t>Plumbing</a:t>
            </a:r>
            <a:r>
              <a:rPr lang="en-GB" sz="1400" dirty="0" smtClean="0">
                <a:solidFill>
                  <a:schemeClr val="bg2">
                    <a:lumMod val="50000"/>
                  </a:schemeClr>
                </a:solidFill>
              </a:rPr>
              <a:t>, 3</a:t>
            </a:r>
            <a:r>
              <a:rPr lang="en-GB" sz="1400" baseline="30000" dirty="0" smtClean="0">
                <a:solidFill>
                  <a:schemeClr val="bg2">
                    <a:lumMod val="50000"/>
                  </a:schemeClr>
                </a:solidFill>
              </a:rPr>
              <a:t>rd</a:t>
            </a:r>
            <a:r>
              <a:rPr lang="en-GB" sz="1400" dirty="0" smtClean="0">
                <a:solidFill>
                  <a:schemeClr val="bg2">
                    <a:lumMod val="50000"/>
                  </a:schemeClr>
                </a:solidFill>
              </a:rPr>
              <a:t> Ed., Blackwell Publishing, 2006</a:t>
            </a:r>
            <a:endParaRPr lang="en-GB" sz="1400" dirty="0">
              <a:solidFill>
                <a:schemeClr val="bg2">
                  <a:lumMod val="50000"/>
                </a:schemeClr>
              </a:solidFill>
            </a:endParaRPr>
          </a:p>
        </p:txBody>
      </p:sp>
    </p:spTree>
    <p:extLst>
      <p:ext uri="{BB962C8B-B14F-4D97-AF65-F5344CB8AC3E}">
        <p14:creationId xmlns:p14="http://schemas.microsoft.com/office/powerpoint/2010/main" val="2082765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5175"/>
            <a:ext cx="8489950" cy="525743"/>
          </a:xfrm>
        </p:spPr>
        <p:txBody>
          <a:bodyPr/>
          <a:lstStyle/>
          <a:p>
            <a:r>
              <a:rPr lang="en-GB"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Theory: </a:t>
            </a:r>
            <a:r>
              <a:rPr lang="en-GB" sz="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Social Shaping of Technology</a:t>
            </a:r>
            <a:endParaRPr lang="en-GB" sz="3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Footer Placeholder 3"/>
          <p:cNvSpPr txBox="1">
            <a:spLocks/>
          </p:cNvSpPr>
          <p:nvPr/>
        </p:nvSpPr>
        <p:spPr>
          <a:xfrm>
            <a:off x="6689911" y="6356350"/>
            <a:ext cx="21649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smtClean="0"/>
              <a:t>faye.wade.10@ucl.ac.uk</a:t>
            </a:r>
            <a:endParaRPr lang="en-GB" sz="1400" dirty="0"/>
          </a:p>
        </p:txBody>
      </p:sp>
      <p:pic>
        <p:nvPicPr>
          <p:cNvPr id="8" name="Picture 7"/>
          <p:cNvPicPr>
            <a:picLocks noChangeAspect="1"/>
          </p:cNvPicPr>
          <p:nvPr/>
        </p:nvPicPr>
        <p:blipFill>
          <a:blip r:embed="rId3"/>
          <a:stretch>
            <a:fillRect/>
          </a:stretch>
        </p:blipFill>
        <p:spPr>
          <a:xfrm>
            <a:off x="555873" y="1467330"/>
            <a:ext cx="2063408" cy="2901962"/>
          </a:xfrm>
          <a:prstGeom prst="rect">
            <a:avLst/>
          </a:prstGeom>
        </p:spPr>
      </p:pic>
      <p:pic>
        <p:nvPicPr>
          <p:cNvPr id="9" name="Picture 8"/>
          <p:cNvPicPr>
            <a:picLocks noChangeAspect="1"/>
          </p:cNvPicPr>
          <p:nvPr/>
        </p:nvPicPr>
        <p:blipFill>
          <a:blip r:embed="rId4"/>
          <a:stretch>
            <a:fillRect/>
          </a:stretch>
        </p:blipFill>
        <p:spPr>
          <a:xfrm>
            <a:off x="6320046" y="1328008"/>
            <a:ext cx="2253148" cy="3182413"/>
          </a:xfrm>
          <a:prstGeom prst="rect">
            <a:avLst/>
          </a:prstGeom>
        </p:spPr>
      </p:pic>
      <p:graphicFrame>
        <p:nvGraphicFramePr>
          <p:cNvPr id="11" name="Diagram 10"/>
          <p:cNvGraphicFramePr/>
          <p:nvPr>
            <p:extLst>
              <p:ext uri="{D42A27DB-BD31-4B8C-83A1-F6EECF244321}">
                <p14:modId xmlns:p14="http://schemas.microsoft.com/office/powerpoint/2010/main" val="2970684004"/>
              </p:ext>
            </p:extLst>
          </p:nvPr>
        </p:nvGraphicFramePr>
        <p:xfrm>
          <a:off x="1816894" y="2502032"/>
          <a:ext cx="5168442" cy="35486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2765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5175"/>
            <a:ext cx="4312058" cy="567385"/>
          </a:xfrm>
        </p:spPr>
        <p:txBody>
          <a:bodyPr/>
          <a:lstStyle/>
          <a:p>
            <a:r>
              <a:rPr lang="en-GB"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 </a:t>
            </a:r>
            <a:r>
              <a:rPr lang="en-GB" sz="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Ethnography</a:t>
            </a:r>
            <a:endParaRPr lang="en-GB" sz="3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Footer Placeholder 3"/>
          <p:cNvSpPr txBox="1">
            <a:spLocks/>
          </p:cNvSpPr>
          <p:nvPr/>
        </p:nvSpPr>
        <p:spPr>
          <a:xfrm>
            <a:off x="6689911" y="6356350"/>
            <a:ext cx="21649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smtClean="0"/>
              <a:t>faye.wade.10@ucl.ac.uk</a:t>
            </a:r>
            <a:endParaRPr lang="en-GB" sz="1400" dirty="0"/>
          </a:p>
        </p:txBody>
      </p:sp>
      <p:graphicFrame>
        <p:nvGraphicFramePr>
          <p:cNvPr id="5" name="Diagram 4"/>
          <p:cNvGraphicFramePr/>
          <p:nvPr>
            <p:extLst>
              <p:ext uri="{D42A27DB-BD31-4B8C-83A1-F6EECF244321}">
                <p14:modId xmlns:p14="http://schemas.microsoft.com/office/powerpoint/2010/main" val="3276339998"/>
              </p:ext>
            </p:extLst>
          </p:nvPr>
        </p:nvGraphicFramePr>
        <p:xfrm>
          <a:off x="633005" y="4798395"/>
          <a:ext cx="8028107" cy="85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215549" y="1817911"/>
            <a:ext cx="3445563" cy="1965666"/>
          </a:xfrm>
          <a:prstGeom prst="rect">
            <a:avLst/>
          </a:prstGeom>
          <a:noFill/>
        </p:spPr>
        <p:txBody>
          <a:bodyPr wrap="square" rtlCol="0">
            <a:spAutoFit/>
          </a:bodyPr>
          <a:lstStyle/>
          <a:p>
            <a:pPr marL="285750" indent="-285750">
              <a:lnSpc>
                <a:spcPct val="140000"/>
              </a:lnSpc>
              <a:buClr>
                <a:schemeClr val="accent2"/>
              </a:buClr>
              <a:buFont typeface="Arial"/>
              <a:buChar char="•"/>
            </a:pPr>
            <a:r>
              <a:rPr lang="en-GB" sz="2200" dirty="0" smtClean="0">
                <a:solidFill>
                  <a:schemeClr val="bg2">
                    <a:lumMod val="75000"/>
                  </a:schemeClr>
                </a:solidFill>
              </a:rPr>
              <a:t>Observation</a:t>
            </a:r>
          </a:p>
          <a:p>
            <a:pPr marL="285750" indent="-285750">
              <a:lnSpc>
                <a:spcPct val="140000"/>
              </a:lnSpc>
              <a:buClr>
                <a:schemeClr val="accent2"/>
              </a:buClr>
              <a:buFont typeface="Arial"/>
              <a:buChar char="•"/>
            </a:pPr>
            <a:r>
              <a:rPr lang="en-GB" sz="2200" dirty="0" smtClean="0">
                <a:solidFill>
                  <a:schemeClr val="bg2">
                    <a:lumMod val="75000"/>
                  </a:schemeClr>
                </a:solidFill>
              </a:rPr>
              <a:t>Unstructured Interviews</a:t>
            </a:r>
          </a:p>
          <a:p>
            <a:pPr marL="285750" indent="-285750">
              <a:lnSpc>
                <a:spcPct val="140000"/>
              </a:lnSpc>
              <a:buClr>
                <a:schemeClr val="accent2"/>
              </a:buClr>
              <a:buFont typeface="Arial"/>
              <a:buChar char="•"/>
            </a:pPr>
            <a:r>
              <a:rPr lang="en-GB" sz="2200" dirty="0" smtClean="0">
                <a:solidFill>
                  <a:schemeClr val="bg2">
                    <a:lumMod val="75000"/>
                  </a:schemeClr>
                </a:solidFill>
              </a:rPr>
              <a:t>Document Analysis</a:t>
            </a:r>
          </a:p>
          <a:p>
            <a:pPr marL="285750" indent="-285750">
              <a:lnSpc>
                <a:spcPct val="140000"/>
              </a:lnSpc>
              <a:buClr>
                <a:schemeClr val="accent2"/>
              </a:buClr>
              <a:buFont typeface="Arial"/>
              <a:buChar char="•"/>
            </a:pPr>
            <a:r>
              <a:rPr lang="en-GB" sz="2200" dirty="0" smtClean="0">
                <a:solidFill>
                  <a:schemeClr val="bg2">
                    <a:lumMod val="75000"/>
                  </a:schemeClr>
                </a:solidFill>
              </a:rPr>
              <a:t>Photographs</a:t>
            </a:r>
            <a:endParaRPr lang="en-GB" sz="2200" dirty="0">
              <a:solidFill>
                <a:schemeClr val="bg2">
                  <a:lumMod val="75000"/>
                </a:schemeClr>
              </a:solidFill>
            </a:endParaRPr>
          </a:p>
        </p:txBody>
      </p:sp>
      <p:sp>
        <p:nvSpPr>
          <p:cNvPr id="10" name="TextBox 9"/>
          <p:cNvSpPr txBox="1"/>
          <p:nvPr/>
        </p:nvSpPr>
        <p:spPr>
          <a:xfrm>
            <a:off x="330200" y="1591126"/>
            <a:ext cx="4411961" cy="2554545"/>
          </a:xfrm>
          <a:prstGeom prst="rect">
            <a:avLst/>
          </a:prstGeom>
          <a:solidFill>
            <a:schemeClr val="bg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solidFill>
                  <a:schemeClr val="bg2">
                    <a:lumMod val="50000"/>
                  </a:schemeClr>
                </a:solidFill>
              </a:rPr>
              <a:t>“Ethnography is the production of highly detailed accounts of how people in a social setting lead their lives, based on systematic and long-term observation of, and conversations with, informants.” </a:t>
            </a:r>
            <a:r>
              <a:rPr lang="en-US" sz="2000" dirty="0" smtClean="0">
                <a:solidFill>
                  <a:schemeClr val="bg2">
                    <a:lumMod val="50000"/>
                  </a:schemeClr>
                </a:solidFill>
              </a:rPr>
              <a:t>(Payne and Payne, 2004, p. 71)</a:t>
            </a:r>
            <a:endParaRPr lang="en-GB" sz="2000" dirty="0">
              <a:solidFill>
                <a:schemeClr val="bg2">
                  <a:lumMod val="50000"/>
                </a:schemeClr>
              </a:solidFill>
            </a:endParaRPr>
          </a:p>
        </p:txBody>
      </p:sp>
    </p:spTree>
    <p:extLst>
      <p:ext uri="{BB962C8B-B14F-4D97-AF65-F5344CB8AC3E}">
        <p14:creationId xmlns:p14="http://schemas.microsoft.com/office/powerpoint/2010/main" val="20827652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nergy_blue">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nergy_blue">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nergy_blue">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Energy_blue.thmx</Template>
  <TotalTime>764</TotalTime>
  <Words>1343</Words>
  <Application>Microsoft Macintosh PowerPoint</Application>
  <PresentationFormat>On-screen Show (4:3)</PresentationFormat>
  <Paragraphs>73</Paragraphs>
  <Slides>5</Slides>
  <Notes>5</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Energy_blue</vt:lpstr>
      <vt:lpstr>1_Energy_blue</vt:lpstr>
      <vt:lpstr>2_Energy_blue</vt:lpstr>
      <vt:lpstr>The Influence of Central Heating Installers on Space Heating Practices</vt:lpstr>
      <vt:lpstr>Context: Central Heating Practices</vt:lpstr>
      <vt:lpstr>Installer as Intermediary</vt:lpstr>
      <vt:lpstr>Theory: Social Shaping of Technology</vt:lpstr>
      <vt:lpstr>Method: Ethnography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Central Heating Installers on Space Heating Practices</dc:title>
  <dc:creator>Faye Wade</dc:creator>
  <cp:lastModifiedBy>Faye Wade</cp:lastModifiedBy>
  <cp:revision>25</cp:revision>
  <dcterms:created xsi:type="dcterms:W3CDTF">2012-05-08T14:10:37Z</dcterms:created>
  <dcterms:modified xsi:type="dcterms:W3CDTF">2012-06-15T14:01:31Z</dcterms:modified>
</cp:coreProperties>
</file>